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53" r:id="rId1"/>
    <p:sldMasterId id="2147483665" r:id="rId2"/>
  </p:sldMasterIdLst>
  <p:notesMasterIdLst>
    <p:notesMasterId r:id="rId23"/>
  </p:notesMasterIdLst>
  <p:handoutMasterIdLst>
    <p:handoutMasterId r:id="rId24"/>
  </p:handoutMasterIdLst>
  <p:sldIdLst>
    <p:sldId id="685" r:id="rId3"/>
    <p:sldId id="693" r:id="rId4"/>
    <p:sldId id="613" r:id="rId5"/>
    <p:sldId id="664" r:id="rId6"/>
    <p:sldId id="697" r:id="rId7"/>
    <p:sldId id="665" r:id="rId8"/>
    <p:sldId id="695" r:id="rId9"/>
    <p:sldId id="667" r:id="rId10"/>
    <p:sldId id="669" r:id="rId11"/>
    <p:sldId id="673" r:id="rId12"/>
    <p:sldId id="670" r:id="rId13"/>
    <p:sldId id="672" r:id="rId14"/>
    <p:sldId id="680" r:id="rId15"/>
    <p:sldId id="689" r:id="rId16"/>
    <p:sldId id="690" r:id="rId17"/>
    <p:sldId id="691" r:id="rId18"/>
    <p:sldId id="686" r:id="rId19"/>
    <p:sldId id="681" r:id="rId20"/>
    <p:sldId id="682" r:id="rId21"/>
    <p:sldId id="688" r:id="rId22"/>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ヒラギノ角ゴ Pro W3" charset="-128"/>
        <a:cs typeface="+mn-cs"/>
      </a:defRPr>
    </a:lvl1pPr>
    <a:lvl2pPr marL="457200" algn="l" defTabSz="457200" rtl="0" fontAlgn="base">
      <a:spcBef>
        <a:spcPct val="0"/>
      </a:spcBef>
      <a:spcAft>
        <a:spcPct val="0"/>
      </a:spcAft>
      <a:defRPr kern="1200">
        <a:solidFill>
          <a:schemeClr val="tx1"/>
        </a:solidFill>
        <a:latin typeface="Arial" pitchFamily="34" charset="0"/>
        <a:ea typeface="ヒラギノ角ゴ Pro W3" charset="-128"/>
        <a:cs typeface="+mn-cs"/>
      </a:defRPr>
    </a:lvl2pPr>
    <a:lvl3pPr marL="914400" algn="l" defTabSz="457200" rtl="0" fontAlgn="base">
      <a:spcBef>
        <a:spcPct val="0"/>
      </a:spcBef>
      <a:spcAft>
        <a:spcPct val="0"/>
      </a:spcAft>
      <a:defRPr kern="1200">
        <a:solidFill>
          <a:schemeClr val="tx1"/>
        </a:solidFill>
        <a:latin typeface="Arial" pitchFamily="34" charset="0"/>
        <a:ea typeface="ヒラギノ角ゴ Pro W3" charset="-128"/>
        <a:cs typeface="+mn-cs"/>
      </a:defRPr>
    </a:lvl3pPr>
    <a:lvl4pPr marL="1371600" algn="l" defTabSz="457200" rtl="0" fontAlgn="base">
      <a:spcBef>
        <a:spcPct val="0"/>
      </a:spcBef>
      <a:spcAft>
        <a:spcPct val="0"/>
      </a:spcAft>
      <a:defRPr kern="1200">
        <a:solidFill>
          <a:schemeClr val="tx1"/>
        </a:solidFill>
        <a:latin typeface="Arial" pitchFamily="34" charset="0"/>
        <a:ea typeface="ヒラギノ角ゴ Pro W3" charset="-128"/>
        <a:cs typeface="+mn-cs"/>
      </a:defRPr>
    </a:lvl4pPr>
    <a:lvl5pPr marL="1828800" algn="l" defTabSz="457200" rtl="0" fontAlgn="base">
      <a:spcBef>
        <a:spcPct val="0"/>
      </a:spcBef>
      <a:spcAft>
        <a:spcPct val="0"/>
      </a:spcAft>
      <a:defRPr kern="1200">
        <a:solidFill>
          <a:schemeClr val="tx1"/>
        </a:solidFill>
        <a:latin typeface="Arial" pitchFamily="34" charset="0"/>
        <a:ea typeface="ヒラギノ角ゴ Pro W3" charset="-128"/>
        <a:cs typeface="+mn-cs"/>
      </a:defRPr>
    </a:lvl5pPr>
    <a:lvl6pPr marL="2286000" algn="l" defTabSz="914400" rtl="0" eaLnBrk="1" latinLnBrk="0" hangingPunct="1">
      <a:defRPr kern="1200">
        <a:solidFill>
          <a:schemeClr val="tx1"/>
        </a:solidFill>
        <a:latin typeface="Arial" pitchFamily="34" charset="0"/>
        <a:ea typeface="ヒラギノ角ゴ Pro W3" charset="-128"/>
        <a:cs typeface="+mn-cs"/>
      </a:defRPr>
    </a:lvl6pPr>
    <a:lvl7pPr marL="2743200" algn="l" defTabSz="914400" rtl="0" eaLnBrk="1" latinLnBrk="0" hangingPunct="1">
      <a:defRPr kern="1200">
        <a:solidFill>
          <a:schemeClr val="tx1"/>
        </a:solidFill>
        <a:latin typeface="Arial" pitchFamily="34" charset="0"/>
        <a:ea typeface="ヒラギノ角ゴ Pro W3" charset="-128"/>
        <a:cs typeface="+mn-cs"/>
      </a:defRPr>
    </a:lvl7pPr>
    <a:lvl8pPr marL="3200400" algn="l" defTabSz="914400" rtl="0" eaLnBrk="1" latinLnBrk="0" hangingPunct="1">
      <a:defRPr kern="1200">
        <a:solidFill>
          <a:schemeClr val="tx1"/>
        </a:solidFill>
        <a:latin typeface="Arial" pitchFamily="34" charset="0"/>
        <a:ea typeface="ヒラギノ角ゴ Pro W3" charset="-128"/>
        <a:cs typeface="+mn-cs"/>
      </a:defRPr>
    </a:lvl8pPr>
    <a:lvl9pPr marL="3657600" algn="l" defTabSz="914400" rtl="0" eaLnBrk="1" latinLnBrk="0" hangingPunct="1">
      <a:defRPr kern="1200">
        <a:solidFill>
          <a:schemeClr val="tx1"/>
        </a:solidFill>
        <a:latin typeface="Arial" pitchFamily="34" charset="0"/>
        <a:ea typeface="ヒラギノ角ゴ Pro W3"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re" initials="i" lastIdx="1" clrIdx="0"/>
  <p:cmAuthor id="1" name="mavc"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04040"/>
    <a:srgbClr val="005FA1"/>
    <a:srgbClr val="808080"/>
    <a:srgbClr val="CCCCCC"/>
    <a:srgbClr val="E17068"/>
    <a:srgbClr val="FE454A"/>
    <a:srgbClr val="E10202"/>
    <a:srgbClr val="EF414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2" autoAdjust="0"/>
    <p:restoredTop sz="95885" autoAdjust="0"/>
  </p:normalViewPr>
  <p:slideViewPr>
    <p:cSldViewPr snapToObjects="1">
      <p:cViewPr varScale="1">
        <p:scale>
          <a:sx n="88" d="100"/>
          <a:sy n="88" d="100"/>
        </p:scale>
        <p:origin x="-102" y="-576"/>
      </p:cViewPr>
      <p:guideLst>
        <p:guide orient="horz" pos="-4"/>
        <p:guide pos="3"/>
      </p:guideLst>
    </p:cSldViewPr>
  </p:slideViewPr>
  <p:outlineViewPr>
    <p:cViewPr>
      <p:scale>
        <a:sx n="33" d="100"/>
        <a:sy n="33" d="100"/>
      </p:scale>
      <p:origin x="48" y="29910"/>
    </p:cViewPr>
  </p:outlineViewPr>
  <p:notesTextViewPr>
    <p:cViewPr>
      <p:scale>
        <a:sx n="100" d="100"/>
        <a:sy n="100" d="100"/>
      </p:scale>
      <p:origin x="0" y="0"/>
    </p:cViewPr>
  </p:notesTextViewPr>
  <p:sorterViewPr>
    <p:cViewPr>
      <p:scale>
        <a:sx n="93" d="100"/>
        <a:sy n="93"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chm\Downloads\1.2_Cobre_Nominal-Real_mensual_BML-COMEX_1960-20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chm\Desktop\Trabajo\ejecuci&#243;n\hist&#243;ricos\iva%202013-2015%20mensua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chm\AppData\Local\Microsoft\Windows\Temporary%20Internet%20Files\Content.Outlook\XX71N4KQ\%25Avance%20yVarRealGtoTot%20yKdesde2000.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jchm\AppData\Local\Microsoft\Windows\Temporary%20Internet%20Files\Content.Outlook\XX71N4KQ\%25Avance%20yVarRealGtoTot%20yKdesde2000.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chm\Desktop\Trabajo\ejecuci&#243;n\datos%20ejecuci&#243;n\sept%202015\Cuadros%20Conferencia%20201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jchm\Desktop\Trabajo\ejecuci&#243;n\datos%20ejecuci&#243;n\sept%202015\Cuadros%20Conferencia%20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s-CL"/>
  <c:chart>
    <c:plotArea>
      <c:layout>
        <c:manualLayout>
          <c:layoutTarget val="inner"/>
          <c:xMode val="edge"/>
          <c:yMode val="edge"/>
          <c:x val="5.1284212594296621E-2"/>
          <c:y val="0.10884423142759329"/>
          <c:w val="0.92607218339754449"/>
          <c:h val="0.77289563589255883"/>
        </c:manualLayout>
      </c:layout>
      <c:lineChart>
        <c:grouping val="standard"/>
        <c:ser>
          <c:idx val="0"/>
          <c:order val="0"/>
          <c:tx>
            <c:v>2013</c:v>
          </c:tx>
          <c:spPr>
            <a:ln w="57150"/>
          </c:spPr>
          <c:marker>
            <c:symbol val="none"/>
          </c:marker>
          <c:cat>
            <c:strRef>
              <c:f>'Cobre nominal real mensual-1960'!$A$701:$A$735</c:f>
              <c:strCache>
                <c:ptCount val="33"/>
                <c:pt idx="0">
                  <c:v>ENE</c:v>
                </c:pt>
                <c:pt idx="1">
                  <c:v>FEB</c:v>
                </c:pt>
                <c:pt idx="2">
                  <c:v>MAR</c:v>
                </c:pt>
                <c:pt idx="3">
                  <c:v>ABR</c:v>
                </c:pt>
                <c:pt idx="4">
                  <c:v>MAY</c:v>
                </c:pt>
                <c:pt idx="5">
                  <c:v>JUN</c:v>
                </c:pt>
                <c:pt idx="6">
                  <c:v>JUL</c:v>
                </c:pt>
                <c:pt idx="7">
                  <c:v>AGO</c:v>
                </c:pt>
                <c:pt idx="8">
                  <c:v>SEP</c:v>
                </c:pt>
                <c:pt idx="9">
                  <c:v>OCT</c:v>
                </c:pt>
                <c:pt idx="10">
                  <c:v>NOV</c:v>
                </c:pt>
                <c:pt idx="11">
                  <c:v>DIC</c:v>
                </c:pt>
                <c:pt idx="12">
                  <c:v>ENE</c:v>
                </c:pt>
                <c:pt idx="13">
                  <c:v>FEB</c:v>
                </c:pt>
                <c:pt idx="14">
                  <c:v>MAR</c:v>
                </c:pt>
                <c:pt idx="15">
                  <c:v>ABR</c:v>
                </c:pt>
                <c:pt idx="16">
                  <c:v>MAY</c:v>
                </c:pt>
                <c:pt idx="17">
                  <c:v>JUN</c:v>
                </c:pt>
                <c:pt idx="18">
                  <c:v>JUL</c:v>
                </c:pt>
                <c:pt idx="19">
                  <c:v>AGO</c:v>
                </c:pt>
                <c:pt idx="20">
                  <c:v>SEP</c:v>
                </c:pt>
                <c:pt idx="21">
                  <c:v>OCT</c:v>
                </c:pt>
                <c:pt idx="22">
                  <c:v>NOV</c:v>
                </c:pt>
                <c:pt idx="23">
                  <c:v>DIC</c:v>
                </c:pt>
                <c:pt idx="24">
                  <c:v>ENE</c:v>
                </c:pt>
                <c:pt idx="25">
                  <c:v>FEB</c:v>
                </c:pt>
                <c:pt idx="26">
                  <c:v>MAR</c:v>
                </c:pt>
                <c:pt idx="27">
                  <c:v>ABR</c:v>
                </c:pt>
                <c:pt idx="28">
                  <c:v>MAY</c:v>
                </c:pt>
                <c:pt idx="29">
                  <c:v>JUN</c:v>
                </c:pt>
                <c:pt idx="30">
                  <c:v>JUL</c:v>
                </c:pt>
                <c:pt idx="31">
                  <c:v>AGO</c:v>
                </c:pt>
                <c:pt idx="32">
                  <c:v>SEP</c:v>
                </c:pt>
              </c:strCache>
            </c:strRef>
          </c:cat>
          <c:val>
            <c:numRef>
              <c:f>'Cobre nominal real mensual-1960'!$C$701:$C$735</c:f>
              <c:numCache>
                <c:formatCode>0</c:formatCode>
                <c:ptCount val="33"/>
                <c:pt idx="0">
                  <c:v>365.1089999999997</c:v>
                </c:pt>
                <c:pt idx="1">
                  <c:v>366.07100000000003</c:v>
                </c:pt>
                <c:pt idx="2">
                  <c:v>347.58300000000003</c:v>
                </c:pt>
                <c:pt idx="3">
                  <c:v>326.73899999999946</c:v>
                </c:pt>
                <c:pt idx="4">
                  <c:v>327.90999999999974</c:v>
                </c:pt>
                <c:pt idx="5">
                  <c:v>317.69900000000001</c:v>
                </c:pt>
                <c:pt idx="6">
                  <c:v>312.66000000000008</c:v>
                </c:pt>
                <c:pt idx="7">
                  <c:v>325.78199999999947</c:v>
                </c:pt>
                <c:pt idx="8">
                  <c:v>324.83699999999959</c:v>
                </c:pt>
                <c:pt idx="9">
                  <c:v>326.07599999999974</c:v>
                </c:pt>
                <c:pt idx="10">
                  <c:v>320.52699999999959</c:v>
                </c:pt>
                <c:pt idx="11">
                  <c:v>326.72000000000003</c:v>
                </c:pt>
              </c:numCache>
            </c:numRef>
          </c:val>
        </c:ser>
        <c:ser>
          <c:idx val="1"/>
          <c:order val="1"/>
          <c:tx>
            <c:v>2014</c:v>
          </c:tx>
          <c:spPr>
            <a:ln w="57150"/>
          </c:spPr>
          <c:marker>
            <c:symbol val="none"/>
          </c:marker>
          <c:val>
            <c:numRef>
              <c:f>'Cobre nominal real mensual-1960'!$D$701:$D$735</c:f>
              <c:numCache>
                <c:formatCode>General</c:formatCode>
                <c:ptCount val="33"/>
                <c:pt idx="11" formatCode="0">
                  <c:v>326.72000000000003</c:v>
                </c:pt>
                <c:pt idx="12" formatCode="0">
                  <c:v>330.89099999999974</c:v>
                </c:pt>
                <c:pt idx="13" formatCode="0">
                  <c:v>324.4159999999996</c:v>
                </c:pt>
                <c:pt idx="14" formatCode="0">
                  <c:v>302.44799999999969</c:v>
                </c:pt>
                <c:pt idx="15" formatCode="0">
                  <c:v>302.584</c:v>
                </c:pt>
                <c:pt idx="16" formatCode="0">
                  <c:v>312.24799999999999</c:v>
                </c:pt>
                <c:pt idx="17" formatCode="0">
                  <c:v>308.7189999999996</c:v>
                </c:pt>
                <c:pt idx="18" formatCode="0">
                  <c:v>322.255</c:v>
                </c:pt>
                <c:pt idx="19" formatCode="0">
                  <c:v>317.54000000000002</c:v>
                </c:pt>
                <c:pt idx="20" formatCode="0">
                  <c:v>311.7189999999996</c:v>
                </c:pt>
                <c:pt idx="21" formatCode="0">
                  <c:v>305.685</c:v>
                </c:pt>
                <c:pt idx="22" formatCode="0">
                  <c:v>303.95800000000003</c:v>
                </c:pt>
                <c:pt idx="23" formatCode="0">
                  <c:v>291.33999999999969</c:v>
                </c:pt>
              </c:numCache>
            </c:numRef>
          </c:val>
        </c:ser>
        <c:ser>
          <c:idx val="2"/>
          <c:order val="2"/>
          <c:tx>
            <c:v>2015</c:v>
          </c:tx>
          <c:spPr>
            <a:ln w="57150"/>
          </c:spPr>
          <c:marker>
            <c:symbol val="none"/>
          </c:marker>
          <c:val>
            <c:numRef>
              <c:f>'Cobre nominal real mensual-1960'!$E$701:$E$735</c:f>
              <c:numCache>
                <c:formatCode>General</c:formatCode>
                <c:ptCount val="33"/>
                <c:pt idx="23" formatCode="0">
                  <c:v>291.33999999999969</c:v>
                </c:pt>
                <c:pt idx="24" formatCode="0">
                  <c:v>263.80200000000002</c:v>
                </c:pt>
                <c:pt idx="25" formatCode="0">
                  <c:v>258.64200000000028</c:v>
                </c:pt>
                <c:pt idx="26" formatCode="0">
                  <c:v>268.79199999999946</c:v>
                </c:pt>
                <c:pt idx="27" formatCode="0">
                  <c:v>273.447</c:v>
                </c:pt>
                <c:pt idx="28" formatCode="0">
                  <c:v>285.7909999999996</c:v>
                </c:pt>
                <c:pt idx="29" formatCode="0">
                  <c:v>264.608</c:v>
                </c:pt>
                <c:pt idx="30" formatCode="0">
                  <c:v>247.52100000000004</c:v>
                </c:pt>
                <c:pt idx="31" formatCode="0">
                  <c:v>230.83</c:v>
                </c:pt>
                <c:pt idx="32" formatCode="0">
                  <c:v>236.23499999999999</c:v>
                </c:pt>
              </c:numCache>
            </c:numRef>
          </c:val>
        </c:ser>
        <c:marker val="1"/>
        <c:axId val="83425536"/>
        <c:axId val="83705856"/>
      </c:lineChart>
      <c:catAx>
        <c:axId val="83425536"/>
        <c:scaling>
          <c:orientation val="minMax"/>
        </c:scaling>
        <c:axPos val="b"/>
        <c:tickLblPos val="nextTo"/>
        <c:txPr>
          <a:bodyPr/>
          <a:lstStyle/>
          <a:p>
            <a:pPr>
              <a:defRPr sz="1100"/>
            </a:pPr>
            <a:endParaRPr lang="es-CL"/>
          </a:p>
        </c:txPr>
        <c:crossAx val="83705856"/>
        <c:crosses val="autoZero"/>
        <c:auto val="1"/>
        <c:lblAlgn val="ctr"/>
        <c:lblOffset val="100"/>
        <c:tickLblSkip val="2"/>
      </c:catAx>
      <c:valAx>
        <c:axId val="83705856"/>
        <c:scaling>
          <c:orientation val="minMax"/>
        </c:scaling>
        <c:axPos val="l"/>
        <c:majorGridlines>
          <c:spPr>
            <a:ln>
              <a:solidFill>
                <a:schemeClr val="bg1">
                  <a:lumMod val="85000"/>
                </a:schemeClr>
              </a:solidFill>
            </a:ln>
          </c:spPr>
        </c:majorGridlines>
        <c:numFmt formatCode="0" sourceLinked="1"/>
        <c:tickLblPos val="nextTo"/>
        <c:txPr>
          <a:bodyPr/>
          <a:lstStyle/>
          <a:p>
            <a:pPr>
              <a:defRPr sz="1200"/>
            </a:pPr>
            <a:endParaRPr lang="es-CL"/>
          </a:p>
        </c:txPr>
        <c:crossAx val="83425536"/>
        <c:crosses val="autoZero"/>
        <c:crossBetween val="between"/>
      </c:valAx>
    </c:plotArea>
    <c:legend>
      <c:legendPos val="r"/>
      <c:layout>
        <c:manualLayout>
          <c:xMode val="edge"/>
          <c:yMode val="edge"/>
          <c:x val="4.4053755205146226E-2"/>
          <c:y val="2.155882688576978E-2"/>
          <c:w val="0.9369807298421291"/>
          <c:h val="7.8621362547072887E-2"/>
        </c:manualLayout>
      </c:layout>
      <c:txPr>
        <a:bodyPr/>
        <a:lstStyle/>
        <a:p>
          <a:pPr>
            <a:defRPr sz="1400"/>
          </a:pPr>
          <a:endParaRPr lang="es-CL"/>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CL"/>
  <c:chart>
    <c:plotArea>
      <c:layout/>
      <c:barChart>
        <c:barDir val="col"/>
        <c:grouping val="clustered"/>
        <c:ser>
          <c:idx val="0"/>
          <c:order val="0"/>
          <c:cat>
            <c:strRef>
              <c:f>'[iva 2013-2015 mensual.xlsx]trimestra'!$H$6:$H$36</c:f>
              <c:strCache>
                <c:ptCount val="11"/>
                <c:pt idx="0">
                  <c:v>IT 2013</c:v>
                </c:pt>
                <c:pt idx="1">
                  <c:v>IIT 2013</c:v>
                </c:pt>
                <c:pt idx="2">
                  <c:v>IIIT 2013</c:v>
                </c:pt>
                <c:pt idx="3">
                  <c:v>IVT 2013</c:v>
                </c:pt>
                <c:pt idx="4">
                  <c:v>IT 2014</c:v>
                </c:pt>
                <c:pt idx="5">
                  <c:v>IIT 2014</c:v>
                </c:pt>
                <c:pt idx="6">
                  <c:v>IIIT 2014</c:v>
                </c:pt>
                <c:pt idx="7">
                  <c:v>IVT 2014</c:v>
                </c:pt>
                <c:pt idx="8">
                  <c:v>IT 2015</c:v>
                </c:pt>
                <c:pt idx="9">
                  <c:v>IIT 2015</c:v>
                </c:pt>
                <c:pt idx="10">
                  <c:v>IIIT 2015</c:v>
                </c:pt>
              </c:strCache>
            </c:strRef>
          </c:cat>
          <c:val>
            <c:numRef>
              <c:f>'[iva 2013-2015 mensual.xlsx]trimestra'!$G$6:$G$36</c:f>
              <c:numCache>
                <c:formatCode>#,##0</c:formatCode>
                <c:ptCount val="11"/>
                <c:pt idx="0">
                  <c:v>3046123.7656046487</c:v>
                </c:pt>
                <c:pt idx="1">
                  <c:v>2994031.9177623056</c:v>
                </c:pt>
                <c:pt idx="2">
                  <c:v>3036647.2315833601</c:v>
                </c:pt>
                <c:pt idx="3">
                  <c:v>3056485.8720555473</c:v>
                </c:pt>
                <c:pt idx="4">
                  <c:v>3198973.0227162149</c:v>
                </c:pt>
                <c:pt idx="5">
                  <c:v>3037426.4679989191</c:v>
                </c:pt>
                <c:pt idx="6">
                  <c:v>3119483.7733830861</c:v>
                </c:pt>
                <c:pt idx="7">
                  <c:v>3229400.6855822797</c:v>
                </c:pt>
                <c:pt idx="8">
                  <c:v>3298399.2960000001</c:v>
                </c:pt>
                <c:pt idx="9">
                  <c:v>3233043.9129999974</c:v>
                </c:pt>
                <c:pt idx="10">
                  <c:v>3285735.8619999997</c:v>
                </c:pt>
              </c:numCache>
            </c:numRef>
          </c:val>
        </c:ser>
        <c:axId val="83720448"/>
        <c:axId val="83726336"/>
      </c:barChart>
      <c:catAx>
        <c:axId val="83720448"/>
        <c:scaling>
          <c:orientation val="minMax"/>
        </c:scaling>
        <c:axPos val="b"/>
        <c:tickLblPos val="nextTo"/>
        <c:crossAx val="83726336"/>
        <c:crosses val="autoZero"/>
        <c:auto val="1"/>
        <c:lblAlgn val="ctr"/>
        <c:lblOffset val="100"/>
      </c:catAx>
      <c:valAx>
        <c:axId val="83726336"/>
        <c:scaling>
          <c:orientation val="minMax"/>
          <c:min val="0"/>
        </c:scaling>
        <c:axPos val="l"/>
        <c:majorGridlines>
          <c:spPr>
            <a:ln>
              <a:solidFill>
                <a:schemeClr val="bg1">
                  <a:lumMod val="85000"/>
                </a:schemeClr>
              </a:solidFill>
            </a:ln>
          </c:spPr>
        </c:majorGridlines>
        <c:numFmt formatCode="#,##0" sourceLinked="1"/>
        <c:tickLblPos val="nextTo"/>
        <c:crossAx val="83720448"/>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CL"/>
  <c:chart>
    <c:plotArea>
      <c:layout/>
      <c:barChart>
        <c:barDir val="col"/>
        <c:grouping val="clustered"/>
        <c:ser>
          <c:idx val="0"/>
          <c:order val="0"/>
          <c:spPr>
            <a:solidFill>
              <a:schemeClr val="accent3"/>
            </a:solidFill>
          </c:spPr>
          <c:dLbls>
            <c:txPr>
              <a:bodyPr/>
              <a:lstStyle/>
              <a:p>
                <a:pPr>
                  <a:defRPr sz="1600"/>
                </a:pPr>
                <a:endParaRPr lang="es-CL"/>
              </a:p>
            </c:txPr>
            <c:showVal val="1"/>
          </c:dLbls>
          <c:cat>
            <c:numRef>
              <c:f>TrimySem!$L$9:$P$9</c:f>
              <c:numCache>
                <c:formatCode>General</c:formatCode>
                <c:ptCount val="5"/>
                <c:pt idx="0">
                  <c:v>2011</c:v>
                </c:pt>
                <c:pt idx="1">
                  <c:v>2012</c:v>
                </c:pt>
                <c:pt idx="2">
                  <c:v>2013</c:v>
                </c:pt>
                <c:pt idx="3">
                  <c:v>2014</c:v>
                </c:pt>
                <c:pt idx="4">
                  <c:v>2015</c:v>
                </c:pt>
              </c:numCache>
            </c:numRef>
          </c:cat>
          <c:val>
            <c:numRef>
              <c:f>TrimySem!$L$8:$P$8</c:f>
              <c:numCache>
                <c:formatCode>0.0</c:formatCode>
                <c:ptCount val="5"/>
                <c:pt idx="0">
                  <c:v>65.320764569122787</c:v>
                </c:pt>
                <c:pt idx="1">
                  <c:v>67.567809423253806</c:v>
                </c:pt>
                <c:pt idx="2">
                  <c:v>67.758297016693305</c:v>
                </c:pt>
                <c:pt idx="3">
                  <c:v>70.041601373442873</c:v>
                </c:pt>
                <c:pt idx="4">
                  <c:v>70.337259483112732</c:v>
                </c:pt>
              </c:numCache>
            </c:numRef>
          </c:val>
        </c:ser>
        <c:axId val="84357888"/>
        <c:axId val="84359424"/>
      </c:barChart>
      <c:catAx>
        <c:axId val="84357888"/>
        <c:scaling>
          <c:orientation val="minMax"/>
        </c:scaling>
        <c:axPos val="b"/>
        <c:numFmt formatCode="General" sourceLinked="1"/>
        <c:tickLblPos val="nextTo"/>
        <c:txPr>
          <a:bodyPr/>
          <a:lstStyle/>
          <a:p>
            <a:pPr>
              <a:defRPr sz="1200"/>
            </a:pPr>
            <a:endParaRPr lang="es-CL"/>
          </a:p>
        </c:txPr>
        <c:crossAx val="84359424"/>
        <c:crosses val="autoZero"/>
        <c:auto val="1"/>
        <c:lblAlgn val="ctr"/>
        <c:lblOffset val="100"/>
      </c:catAx>
      <c:valAx>
        <c:axId val="84359424"/>
        <c:scaling>
          <c:orientation val="minMax"/>
          <c:min val="0"/>
        </c:scaling>
        <c:axPos val="l"/>
        <c:numFmt formatCode="0.0" sourceLinked="1"/>
        <c:tickLblPos val="nextTo"/>
        <c:crossAx val="84357888"/>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CL"/>
  <c:style val="4"/>
  <c:chart>
    <c:plotArea>
      <c:layout/>
      <c:barChart>
        <c:barDir val="col"/>
        <c:grouping val="clustered"/>
        <c:ser>
          <c:idx val="0"/>
          <c:order val="0"/>
          <c:dLbls>
            <c:dLbl>
              <c:idx val="2"/>
              <c:spPr/>
              <c:txPr>
                <a:bodyPr/>
                <a:lstStyle/>
                <a:p>
                  <a:pPr>
                    <a:defRPr sz="1400"/>
                  </a:pPr>
                  <a:endParaRPr lang="es-CL"/>
                </a:p>
              </c:txPr>
            </c:dLbl>
            <c:txPr>
              <a:bodyPr/>
              <a:lstStyle/>
              <a:p>
                <a:pPr>
                  <a:defRPr sz="1200"/>
                </a:pPr>
                <a:endParaRPr lang="es-CL"/>
              </a:p>
            </c:txPr>
            <c:showVal val="1"/>
          </c:dLbls>
          <c:cat>
            <c:numRef>
              <c:f>'VarTotTr ySem'!$K$6:$K$11</c:f>
              <c:numCache>
                <c:formatCode>General</c:formatCode>
                <c:ptCount val="6"/>
                <c:pt idx="0">
                  <c:v>2010</c:v>
                </c:pt>
                <c:pt idx="1">
                  <c:v>2011</c:v>
                </c:pt>
                <c:pt idx="2">
                  <c:v>2012</c:v>
                </c:pt>
                <c:pt idx="3">
                  <c:v>2013</c:v>
                </c:pt>
                <c:pt idx="4">
                  <c:v>2014</c:v>
                </c:pt>
                <c:pt idx="5">
                  <c:v>2015</c:v>
                </c:pt>
              </c:numCache>
            </c:numRef>
          </c:cat>
          <c:val>
            <c:numRef>
              <c:f>'VarTotTr ySem'!$L$47:$L$52</c:f>
              <c:numCache>
                <c:formatCode>#,##0.0</c:formatCode>
                <c:ptCount val="6"/>
                <c:pt idx="0">
                  <c:v>-9.9157134511731719</c:v>
                </c:pt>
                <c:pt idx="1">
                  <c:v>-2.9419713595646102</c:v>
                </c:pt>
                <c:pt idx="2">
                  <c:v>9.6139309741498877</c:v>
                </c:pt>
                <c:pt idx="3">
                  <c:v>2.4633346174636235</c:v>
                </c:pt>
                <c:pt idx="4">
                  <c:v>-1.9306285983581639</c:v>
                </c:pt>
                <c:pt idx="5">
                  <c:v>13.387484150924285</c:v>
                </c:pt>
              </c:numCache>
            </c:numRef>
          </c:val>
        </c:ser>
        <c:axId val="84446592"/>
        <c:axId val="84464768"/>
      </c:barChart>
      <c:catAx>
        <c:axId val="84446592"/>
        <c:scaling>
          <c:orientation val="minMax"/>
        </c:scaling>
        <c:axPos val="b"/>
        <c:numFmt formatCode="General" sourceLinked="1"/>
        <c:tickLblPos val="low"/>
        <c:crossAx val="84464768"/>
        <c:crosses val="autoZero"/>
        <c:auto val="1"/>
        <c:lblAlgn val="ctr"/>
        <c:lblOffset val="100"/>
      </c:catAx>
      <c:valAx>
        <c:axId val="84464768"/>
        <c:scaling>
          <c:orientation val="minMax"/>
        </c:scaling>
        <c:axPos val="l"/>
        <c:numFmt formatCode="#,##0.0" sourceLinked="1"/>
        <c:tickLblPos val="nextTo"/>
        <c:crossAx val="84446592"/>
        <c:crosses val="autoZero"/>
        <c:crossBetween val="between"/>
      </c:valAx>
    </c:plotArea>
    <c:plotVisOnly val="1"/>
  </c:chart>
  <c:txPr>
    <a:bodyPr/>
    <a:lstStyle/>
    <a:p>
      <a:pPr>
        <a:defRPr sz="1100"/>
      </a:pPr>
      <a:endParaRPr lang="es-CL"/>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CL"/>
  <c:chart>
    <c:plotArea>
      <c:layout>
        <c:manualLayout>
          <c:layoutTarget val="inner"/>
          <c:xMode val="edge"/>
          <c:yMode val="edge"/>
          <c:x val="0.10224689325852308"/>
          <c:y val="0.13033404381499294"/>
          <c:w val="0.74956646605448862"/>
          <c:h val="0.73565774711617782"/>
        </c:manualLayout>
      </c:layout>
      <c:barChart>
        <c:barDir val="col"/>
        <c:grouping val="stacked"/>
        <c:ser>
          <c:idx val="2"/>
          <c:order val="0"/>
          <c:tx>
            <c:strRef>
              <c:f>'Graf. I.2'!$B$7</c:f>
              <c:strCache>
                <c:ptCount val="1"/>
                <c:pt idx="0">
                  <c:v>Otros Activos del TP</c:v>
                </c:pt>
              </c:strCache>
            </c:strRef>
          </c:tx>
          <c:spPr>
            <a:solidFill>
              <a:schemeClr val="accent6">
                <a:lumMod val="75000"/>
              </a:schemeClr>
            </a:solidFill>
            <a:ln w="6350">
              <a:solidFill>
                <a:sysClr val="window" lastClr="FFFFFF">
                  <a:lumMod val="85000"/>
                </a:sysClr>
              </a:solidFill>
            </a:ln>
          </c:spPr>
          <c:cat>
            <c:strRef>
              <c:f>'Graf. I.2'!$D$13:$AE$13</c:f>
              <c:strCach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1er T 15</c:v>
                </c:pt>
                <c:pt idx="26">
                  <c:v>2do T 15</c:v>
                </c:pt>
                <c:pt idx="27">
                  <c:v>3er T 15</c:v>
                </c:pt>
              </c:strCache>
            </c:strRef>
          </c:cat>
          <c:val>
            <c:numRef>
              <c:f>'Graf. I.2'!$D$7:$AE$7</c:f>
              <c:numCache>
                <c:formatCode>#,##0.00</c:formatCode>
                <c:ptCount val="28"/>
                <c:pt idx="0">
                  <c:v>1008.2281031703385</c:v>
                </c:pt>
                <c:pt idx="1">
                  <c:v>1594.8772591616723</c:v>
                </c:pt>
                <c:pt idx="2">
                  <c:v>2590.1171637473062</c:v>
                </c:pt>
                <c:pt idx="3">
                  <c:v>2641.3034740328376</c:v>
                </c:pt>
                <c:pt idx="4">
                  <c:v>3330.0467174999367</c:v>
                </c:pt>
                <c:pt idx="5">
                  <c:v>3851.9919979950168</c:v>
                </c:pt>
                <c:pt idx="6">
                  <c:v>4199.8279146800514</c:v>
                </c:pt>
                <c:pt idx="7">
                  <c:v>5071.9530534571131</c:v>
                </c:pt>
                <c:pt idx="8">
                  <c:v>4366.2912762958522</c:v>
                </c:pt>
                <c:pt idx="9">
                  <c:v>2793.3961730748606</c:v>
                </c:pt>
                <c:pt idx="10">
                  <c:v>2135.7533684824712</c:v>
                </c:pt>
                <c:pt idx="11">
                  <c:v>1692.1872361317398</c:v>
                </c:pt>
                <c:pt idx="12">
                  <c:v>923.8259333998144</c:v>
                </c:pt>
                <c:pt idx="13">
                  <c:v>359.16027221669964</c:v>
                </c:pt>
                <c:pt idx="14">
                  <c:v>1022.7085850729331</c:v>
                </c:pt>
                <c:pt idx="15">
                  <c:v>3633.7020625745222</c:v>
                </c:pt>
                <c:pt idx="16">
                  <c:v>10854.848087527113</c:v>
                </c:pt>
                <c:pt idx="17">
                  <c:v>5411.4179589324367</c:v>
                </c:pt>
                <c:pt idx="18">
                  <c:v>2805.7866398386163</c:v>
                </c:pt>
                <c:pt idx="19">
                  <c:v>1654.163547134269</c:v>
                </c:pt>
                <c:pt idx="20">
                  <c:v>3892.7694139676937</c:v>
                </c:pt>
                <c:pt idx="21">
                  <c:v>10588.370887761905</c:v>
                </c:pt>
                <c:pt idx="22">
                  <c:v>10418.520789274195</c:v>
                </c:pt>
                <c:pt idx="23">
                  <c:v>3362.2553584113912</c:v>
                </c:pt>
                <c:pt idx="24">
                  <c:v>4786.8316871407005</c:v>
                </c:pt>
                <c:pt idx="25">
                  <c:v>2962.6634750100238</c:v>
                </c:pt>
                <c:pt idx="26">
                  <c:v>6057.9779112345004</c:v>
                </c:pt>
                <c:pt idx="27">
                  <c:v>5885.153494684434</c:v>
                </c:pt>
              </c:numCache>
            </c:numRef>
          </c:val>
        </c:ser>
        <c:ser>
          <c:idx val="4"/>
          <c:order val="1"/>
          <c:tx>
            <c:v>FpE</c:v>
          </c:tx>
          <c:spPr>
            <a:solidFill>
              <a:schemeClr val="accent3">
                <a:lumMod val="75000"/>
              </a:schemeClr>
            </a:solidFill>
            <a:ln w="6350">
              <a:solidFill>
                <a:sysClr val="window" lastClr="FFFFFF">
                  <a:lumMod val="85000"/>
                </a:sysClr>
              </a:solidFill>
            </a:ln>
          </c:spPr>
          <c:dPt>
            <c:idx val="23"/>
            <c:spPr>
              <a:solidFill>
                <a:schemeClr val="accent3">
                  <a:lumMod val="75000"/>
                </a:schemeClr>
              </a:solidFill>
              <a:ln w="6350" cmpd="sng">
                <a:solidFill>
                  <a:sysClr val="window" lastClr="FFFFFF">
                    <a:lumMod val="85000"/>
                  </a:sysClr>
                </a:solidFill>
              </a:ln>
            </c:spPr>
          </c:dPt>
          <c:cat>
            <c:strRef>
              <c:f>'Graf. I.2'!$D$13:$AE$13</c:f>
              <c:strCach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1er T 15</c:v>
                </c:pt>
                <c:pt idx="26">
                  <c:v>2do T 15</c:v>
                </c:pt>
                <c:pt idx="27">
                  <c:v>3er T 15</c:v>
                </c:pt>
              </c:strCache>
            </c:strRef>
          </c:cat>
          <c:val>
            <c:numRef>
              <c:f>'Graf. I.2'!$D$8:$AE$8</c:f>
              <c:numCache>
                <c:formatCode>General</c:formatCode>
                <c:ptCount val="28"/>
                <c:pt idx="23" formatCode="#,##0.00">
                  <c:v>4001.3362024800012</c:v>
                </c:pt>
                <c:pt idx="24" formatCode="#,##0.00">
                  <c:v>3739.9598655425921</c:v>
                </c:pt>
                <c:pt idx="25" formatCode="#,##0.00">
                  <c:v>3699.1863767138257</c:v>
                </c:pt>
                <c:pt idx="26" formatCode="#,##0.00">
                  <c:v>3633.4137685454916</c:v>
                </c:pt>
                <c:pt idx="27" formatCode="#,##0.00">
                  <c:v>3545.3992774417056</c:v>
                </c:pt>
              </c:numCache>
            </c:numRef>
          </c:val>
        </c:ser>
        <c:ser>
          <c:idx val="0"/>
          <c:order val="2"/>
          <c:tx>
            <c:strRef>
              <c:f>'Graf. I.2'!$C$4</c:f>
              <c:strCache>
                <c:ptCount val="1"/>
                <c:pt idx="0">
                  <c:v>FEES</c:v>
                </c:pt>
              </c:strCache>
            </c:strRef>
          </c:tx>
          <c:spPr>
            <a:solidFill>
              <a:schemeClr val="accent1"/>
            </a:solidFill>
            <a:ln w="6350">
              <a:solidFill>
                <a:sysClr val="window" lastClr="FFFFFF">
                  <a:lumMod val="85000"/>
                </a:sysClr>
              </a:solidFill>
            </a:ln>
          </c:spPr>
          <c:cat>
            <c:strRef>
              <c:f>'Graf. I.2'!$D$13:$AE$13</c:f>
              <c:strCach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1er T 15</c:v>
                </c:pt>
                <c:pt idx="26">
                  <c:v>2do T 15</c:v>
                </c:pt>
                <c:pt idx="27">
                  <c:v>3er T 15</c:v>
                </c:pt>
              </c:strCache>
            </c:strRef>
          </c:cat>
          <c:val>
            <c:numRef>
              <c:f>'Graf. I.2'!$D$4:$AE$4</c:f>
              <c:numCache>
                <c:formatCode>General</c:formatCode>
                <c:ptCount val="28"/>
                <c:pt idx="17" formatCode="#,##0.00">
                  <c:v>14032.605422910006</c:v>
                </c:pt>
                <c:pt idx="18" formatCode="#,##0.00">
                  <c:v>20210.675538769996</c:v>
                </c:pt>
                <c:pt idx="19" formatCode="#,##0.00">
                  <c:v>11284.784533290001</c:v>
                </c:pt>
                <c:pt idx="20" formatCode="#,##0.00">
                  <c:v>12720.101154550002</c:v>
                </c:pt>
                <c:pt idx="21" formatCode="#,##0.00">
                  <c:v>13156.64200768</c:v>
                </c:pt>
                <c:pt idx="22" formatCode="#,##0.00">
                  <c:v>14997.518657430002</c:v>
                </c:pt>
                <c:pt idx="23" formatCode="#,##0.00">
                  <c:v>15419.125832189999</c:v>
                </c:pt>
                <c:pt idx="24" formatCode="#,##0.00">
                  <c:v>14688.820967889997</c:v>
                </c:pt>
                <c:pt idx="25" formatCode="#,##0.00">
                  <c:v>14487.39624185001</c:v>
                </c:pt>
                <c:pt idx="26" formatCode="#,##0.00">
                  <c:v>13998.06759205</c:v>
                </c:pt>
                <c:pt idx="27" formatCode="#,##0.00">
                  <c:v>14094.385077389989</c:v>
                </c:pt>
              </c:numCache>
            </c:numRef>
          </c:val>
        </c:ser>
        <c:ser>
          <c:idx val="1"/>
          <c:order val="3"/>
          <c:tx>
            <c:strRef>
              <c:f>'Graf. I.2'!$C$5</c:f>
              <c:strCache>
                <c:ptCount val="1"/>
                <c:pt idx="0">
                  <c:v>FRP</c:v>
                </c:pt>
              </c:strCache>
            </c:strRef>
          </c:tx>
          <c:spPr>
            <a:solidFill>
              <a:srgbClr val="C00000"/>
            </a:solidFill>
            <a:ln w="6350">
              <a:solidFill>
                <a:sysClr val="window" lastClr="FFFFFF">
                  <a:lumMod val="85000"/>
                </a:sysClr>
              </a:solidFill>
            </a:ln>
          </c:spPr>
          <c:cat>
            <c:strRef>
              <c:f>'Graf. I.2'!$D$13:$AE$13</c:f>
              <c:strCach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1er T 15</c:v>
                </c:pt>
                <c:pt idx="26">
                  <c:v>2do T 15</c:v>
                </c:pt>
                <c:pt idx="27">
                  <c:v>3er T 15</c:v>
                </c:pt>
              </c:strCache>
            </c:strRef>
          </c:cat>
          <c:val>
            <c:numRef>
              <c:f>'Graf. I.2'!$D$5:$AE$5</c:f>
              <c:numCache>
                <c:formatCode>General</c:formatCode>
                <c:ptCount val="28"/>
                <c:pt idx="16" formatCode="#,##0.00">
                  <c:v>604.62829709370249</c:v>
                </c:pt>
                <c:pt idx="17" formatCode="#,##0.00">
                  <c:v>1466.3539764299999</c:v>
                </c:pt>
                <c:pt idx="18" formatCode="#,##0.00">
                  <c:v>2506.7600407799987</c:v>
                </c:pt>
                <c:pt idx="19" formatCode="#,##0.00">
                  <c:v>3420.8330264400056</c:v>
                </c:pt>
                <c:pt idx="20" formatCode="#,##0.00">
                  <c:v>3836.6990915800002</c:v>
                </c:pt>
                <c:pt idx="21" formatCode="#,##0.00">
                  <c:v>4405.5954180200006</c:v>
                </c:pt>
                <c:pt idx="22" formatCode="#,##0.00">
                  <c:v>5883.2542653300006</c:v>
                </c:pt>
                <c:pt idx="23" formatCode="#,##0.00">
                  <c:v>7335.1145054700091</c:v>
                </c:pt>
                <c:pt idx="24" formatCode="#,##0.00">
                  <c:v>7943.6994030900014</c:v>
                </c:pt>
                <c:pt idx="25" formatCode="#,##0.00">
                  <c:v>7847.0270224400001</c:v>
                </c:pt>
                <c:pt idx="26" formatCode="#,##0.00">
                  <c:v>8233.3732907799931</c:v>
                </c:pt>
                <c:pt idx="27" formatCode="#,##0.00">
                  <c:v>8142.7017994300004</c:v>
                </c:pt>
              </c:numCache>
            </c:numRef>
          </c:val>
        </c:ser>
        <c:gapWidth val="61"/>
        <c:overlap val="100"/>
        <c:axId val="82295808"/>
        <c:axId val="82309888"/>
      </c:barChart>
      <c:lineChart>
        <c:grouping val="standard"/>
        <c:ser>
          <c:idx val="3"/>
          <c:order val="4"/>
          <c:tx>
            <c:v>% PIB</c:v>
          </c:tx>
          <c:spPr>
            <a:ln w="38100">
              <a:solidFill>
                <a:schemeClr val="tx2"/>
              </a:solidFill>
            </a:ln>
          </c:spPr>
          <c:marker>
            <c:symbol val="none"/>
          </c:marker>
          <c:cat>
            <c:strRef>
              <c:f>'Graf. I.2'!$D$13:$AE$13</c:f>
              <c:strCach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1er T 15</c:v>
                </c:pt>
                <c:pt idx="26">
                  <c:v>2do T 15</c:v>
                </c:pt>
                <c:pt idx="27">
                  <c:v>3er T 15</c:v>
                </c:pt>
              </c:strCache>
            </c:strRef>
          </c:cat>
          <c:val>
            <c:numRef>
              <c:f>'Graf. I.2'!$D$19:$AE$19</c:f>
              <c:numCache>
                <c:formatCode>0.00%</c:formatCode>
                <c:ptCount val="28"/>
                <c:pt idx="0">
                  <c:v>3.4224743402195806E-2</c:v>
                </c:pt>
                <c:pt idx="1">
                  <c:v>4.5929368134299813E-2</c:v>
                </c:pt>
                <c:pt idx="2">
                  <c:v>6.0138996518795014E-2</c:v>
                </c:pt>
                <c:pt idx="3">
                  <c:v>5.7579542609561746E-2</c:v>
                </c:pt>
                <c:pt idx="4">
                  <c:v>5.6544880660326209E-2</c:v>
                </c:pt>
                <c:pt idx="5">
                  <c:v>5.4167172013760978E-2</c:v>
                </c:pt>
                <c:pt idx="6">
                  <c:v>5.5688617424412765E-2</c:v>
                </c:pt>
                <c:pt idx="7">
                  <c:v>6.2671177716793453E-2</c:v>
                </c:pt>
                <c:pt idx="8">
                  <c:v>5.5100121317682979E-2</c:v>
                </c:pt>
                <c:pt idx="9">
                  <c:v>3.8480924160248786E-2</c:v>
                </c:pt>
                <c:pt idx="10">
                  <c:v>2.9055791998975001E-2</c:v>
                </c:pt>
                <c:pt idx="11">
                  <c:v>2.4518959182025186E-2</c:v>
                </c:pt>
                <c:pt idx="12">
                  <c:v>1.3617419692618479E-2</c:v>
                </c:pt>
                <c:pt idx="13">
                  <c:v>4.0895449157903642E-3</c:v>
                </c:pt>
                <c:pt idx="14">
                  <c:v>9.4562479256521011E-3</c:v>
                </c:pt>
                <c:pt idx="15">
                  <c:v>2.7125593267450732E-2</c:v>
                </c:pt>
                <c:pt idx="16">
                  <c:v>7.466989225912847E-2</c:v>
                </c:pt>
                <c:pt idx="17">
                  <c:v>0.11465137900848602</c:v>
                </c:pt>
                <c:pt idx="18">
                  <c:v>0.17109502560726267</c:v>
                </c:pt>
                <c:pt idx="19">
                  <c:v>8.5905857069047728E-2</c:v>
                </c:pt>
                <c:pt idx="20">
                  <c:v>8.6288960559011751E-2</c:v>
                </c:pt>
                <c:pt idx="21">
                  <c:v>0.12099803277345079</c:v>
                </c:pt>
                <c:pt idx="22">
                  <c:v>0.11609800910475288</c:v>
                </c:pt>
                <c:pt idx="23">
                  <c:v>0.11511809578277105</c:v>
                </c:pt>
                <c:pt idx="24">
                  <c:v>0.12858343249149745</c:v>
                </c:pt>
                <c:pt idx="25" formatCode="0.0%">
                  <c:v>0.11643526697612762</c:v>
                </c:pt>
                <c:pt idx="26" formatCode="0.0%">
                  <c:v>0.12976353726004169</c:v>
                </c:pt>
                <c:pt idx="27" formatCode="0.0%">
                  <c:v>0.14256412327365919</c:v>
                </c:pt>
              </c:numCache>
            </c:numRef>
          </c:val>
        </c:ser>
        <c:marker val="1"/>
        <c:axId val="82311808"/>
        <c:axId val="85873024"/>
      </c:lineChart>
      <c:catAx>
        <c:axId val="82295808"/>
        <c:scaling>
          <c:orientation val="minMax"/>
        </c:scaling>
        <c:axPos val="b"/>
        <c:numFmt formatCode="0" sourceLinked="0"/>
        <c:tickLblPos val="nextTo"/>
        <c:spPr>
          <a:ln w="3175">
            <a:solidFill>
              <a:srgbClr val="808080"/>
            </a:solidFill>
            <a:prstDash val="solid"/>
          </a:ln>
        </c:spPr>
        <c:txPr>
          <a:bodyPr rot="-5400000" vert="horz"/>
          <a:lstStyle/>
          <a:p>
            <a:pPr>
              <a:defRPr lang="es-ES" sz="1000"/>
            </a:pPr>
            <a:endParaRPr lang="es-CL"/>
          </a:p>
        </c:txPr>
        <c:crossAx val="82309888"/>
        <c:crosses val="autoZero"/>
        <c:auto val="1"/>
        <c:lblAlgn val="ctr"/>
        <c:lblOffset val="100"/>
        <c:tickLblSkip val="1"/>
        <c:tickMarkSkip val="1"/>
      </c:catAx>
      <c:valAx>
        <c:axId val="82309888"/>
        <c:scaling>
          <c:orientation val="minMax"/>
          <c:max val="35000"/>
        </c:scaling>
        <c:axPos val="l"/>
        <c:majorGridlines>
          <c:spPr>
            <a:ln w="3175">
              <a:solidFill>
                <a:schemeClr val="bg1">
                  <a:lumMod val="85000"/>
                </a:schemeClr>
              </a:solidFill>
              <a:prstDash val="solid"/>
            </a:ln>
          </c:spPr>
        </c:majorGridlines>
        <c:title>
          <c:tx>
            <c:rich>
              <a:bodyPr/>
              <a:lstStyle/>
              <a:p>
                <a:pPr>
                  <a:defRPr lang="es-ES" sz="1050"/>
                </a:pPr>
                <a:r>
                  <a:rPr lang="es-CL" sz="1050"/>
                  <a:t>MMUS$</a:t>
                </a:r>
              </a:p>
            </c:rich>
          </c:tx>
          <c:layout>
            <c:manualLayout>
              <c:xMode val="edge"/>
              <c:yMode val="edge"/>
              <c:x val="1.0933467111624896E-3"/>
              <c:y val="0.37818061788929691"/>
            </c:manualLayout>
          </c:layout>
        </c:title>
        <c:numFmt formatCode="#,##0" sourceLinked="0"/>
        <c:tickLblPos val="nextTo"/>
        <c:spPr>
          <a:ln w="9525">
            <a:noFill/>
          </a:ln>
        </c:spPr>
        <c:txPr>
          <a:bodyPr rot="0" vert="horz"/>
          <a:lstStyle/>
          <a:p>
            <a:pPr>
              <a:defRPr lang="es-ES" sz="1000"/>
            </a:pPr>
            <a:endParaRPr lang="es-CL"/>
          </a:p>
        </c:txPr>
        <c:crossAx val="82295808"/>
        <c:crosses val="autoZero"/>
        <c:crossBetween val="between"/>
        <c:majorUnit val="5000"/>
        <c:minorUnit val="2000"/>
      </c:valAx>
      <c:catAx>
        <c:axId val="82311808"/>
        <c:scaling>
          <c:orientation val="minMax"/>
        </c:scaling>
        <c:delete val="1"/>
        <c:axPos val="b"/>
        <c:tickLblPos val="none"/>
        <c:crossAx val="85873024"/>
        <c:crosses val="autoZero"/>
        <c:auto val="1"/>
        <c:lblAlgn val="ctr"/>
        <c:lblOffset val="100"/>
      </c:catAx>
      <c:valAx>
        <c:axId val="85873024"/>
        <c:scaling>
          <c:orientation val="minMax"/>
          <c:max val="0.28000000000000008"/>
          <c:min val="0"/>
        </c:scaling>
        <c:axPos val="r"/>
        <c:title>
          <c:tx>
            <c:rich>
              <a:bodyPr rot="-5400000" vert="horz"/>
              <a:lstStyle/>
              <a:p>
                <a:pPr>
                  <a:defRPr sz="900"/>
                </a:pPr>
                <a:r>
                  <a:rPr lang="en-US" sz="900"/>
                  <a:t>% delPIB</a:t>
                </a:r>
              </a:p>
            </c:rich>
          </c:tx>
          <c:layout>
            <c:manualLayout>
              <c:xMode val="edge"/>
              <c:yMode val="edge"/>
              <c:x val="0.93360176238358394"/>
              <c:y val="0.40457853518817288"/>
            </c:manualLayout>
          </c:layout>
        </c:title>
        <c:numFmt formatCode="0%" sourceLinked="0"/>
        <c:tickLblPos val="nextTo"/>
        <c:spPr>
          <a:ln>
            <a:noFill/>
          </a:ln>
        </c:spPr>
        <c:crossAx val="82311808"/>
        <c:crosses val="max"/>
        <c:crossBetween val="between"/>
        <c:majorUnit val="4.0000000000000022E-2"/>
      </c:valAx>
      <c:spPr>
        <a:noFill/>
        <a:ln w="25400">
          <a:noFill/>
        </a:ln>
      </c:spPr>
    </c:plotArea>
    <c:legend>
      <c:legendPos val="r"/>
      <c:layout>
        <c:manualLayout>
          <c:xMode val="edge"/>
          <c:yMode val="edge"/>
          <c:x val="7.7661497298987386E-2"/>
          <c:y val="3.4350726443170262E-2"/>
          <c:w val="0.79730218625718852"/>
          <c:h val="6.437846384820585E-2"/>
        </c:manualLayout>
      </c:layout>
      <c:spPr>
        <a:solidFill>
          <a:srgbClr val="FFFFFF"/>
        </a:solidFill>
        <a:ln w="12700">
          <a:noFill/>
        </a:ln>
      </c:spPr>
      <c:txPr>
        <a:bodyPr/>
        <a:lstStyle/>
        <a:p>
          <a:pPr>
            <a:defRPr lang="es-ES" sz="1050"/>
          </a:pPr>
          <a:endParaRPr lang="es-CL"/>
        </a:p>
      </c:txPr>
    </c:legend>
    <c:plotVisOnly val="1"/>
    <c:dispBlanksAs val="gap"/>
  </c:chart>
  <c:spPr>
    <a:noFill/>
    <a:ln w="9525">
      <a:noFill/>
    </a:ln>
  </c:spPr>
  <c:txPr>
    <a:bodyPr/>
    <a:lstStyle/>
    <a:p>
      <a:pPr>
        <a:defRPr sz="1200" b="0" i="0" u="none" strike="noStrike" baseline="0">
          <a:solidFill>
            <a:srgbClr val="000000"/>
          </a:solidFill>
          <a:latin typeface="Calibri"/>
          <a:ea typeface="Calibri"/>
          <a:cs typeface="Calibri"/>
        </a:defRPr>
      </a:pPr>
      <a:endParaRPr lang="es-CL"/>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s-CL"/>
  <c:chart>
    <c:autoTitleDeleted val="1"/>
    <c:plotArea>
      <c:layout>
        <c:manualLayout>
          <c:layoutTarget val="inner"/>
          <c:xMode val="edge"/>
          <c:yMode val="edge"/>
          <c:x val="8.2659786526560877E-2"/>
          <c:y val="5.9699263376849117E-2"/>
          <c:w val="0.87119988386806313"/>
          <c:h val="0.75314589945575205"/>
        </c:manualLayout>
      </c:layout>
      <c:lineChart>
        <c:grouping val="standard"/>
        <c:ser>
          <c:idx val="3"/>
          <c:order val="0"/>
          <c:tx>
            <c:strRef>
              <c:f>'G I.3'!$B$23</c:f>
              <c:strCache>
                <c:ptCount val="1"/>
                <c:pt idx="0">
                  <c:v>% del PIB</c:v>
                </c:pt>
              </c:strCache>
            </c:strRef>
          </c:tx>
          <c:spPr>
            <a:ln w="57150">
              <a:solidFill>
                <a:schemeClr val="tx2"/>
              </a:solidFill>
            </a:ln>
          </c:spPr>
          <c:marker>
            <c:symbol val="none"/>
          </c:marker>
          <c:cat>
            <c:numRef>
              <c:f>'G I.3'!$D$19:$AE$19</c:f>
              <c:numCache>
                <c:formatCode>General</c:formatCode>
                <c:ptCount val="28"/>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formatCode="mmm/yy">
                  <c:v>42064</c:v>
                </c:pt>
                <c:pt idx="26" formatCode="mmm/yy">
                  <c:v>42156</c:v>
                </c:pt>
                <c:pt idx="27" formatCode="mmm/yy">
                  <c:v>42248</c:v>
                </c:pt>
              </c:numCache>
            </c:numRef>
          </c:cat>
          <c:val>
            <c:numRef>
              <c:f>'G I.3'!$C$22:$AE$22</c:f>
              <c:numCache>
                <c:formatCode>0.0%</c:formatCode>
                <c:ptCount val="28"/>
                <c:pt idx="0">
                  <c:v>0.44043830400338824</c:v>
                </c:pt>
                <c:pt idx="1">
                  <c:v>0.37927256460155617</c:v>
                </c:pt>
                <c:pt idx="2">
                  <c:v>0.3107899564464045</c:v>
                </c:pt>
                <c:pt idx="3">
                  <c:v>0.28502516662002847</c:v>
                </c:pt>
                <c:pt idx="4">
                  <c:v>0.22919150700008237</c:v>
                </c:pt>
                <c:pt idx="5">
                  <c:v>0.17485926916497271</c:v>
                </c:pt>
                <c:pt idx="6">
                  <c:v>0.14741111358997047</c:v>
                </c:pt>
                <c:pt idx="7">
                  <c:v>0.12906689059180301</c:v>
                </c:pt>
                <c:pt idx="8">
                  <c:v>0.12179427097628773</c:v>
                </c:pt>
                <c:pt idx="9">
                  <c:v>0.13330777828675067</c:v>
                </c:pt>
                <c:pt idx="10">
                  <c:v>0.131831270599782</c:v>
                </c:pt>
                <c:pt idx="11">
                  <c:v>0.1438645424366394</c:v>
                </c:pt>
                <c:pt idx="12">
                  <c:v>0.15076475789613891</c:v>
                </c:pt>
                <c:pt idx="13">
                  <c:v>0.12633649296307758</c:v>
                </c:pt>
                <c:pt idx="14">
                  <c:v>0.10287701380966031</c:v>
                </c:pt>
                <c:pt idx="15">
                  <c:v>6.997226290341492E-2</c:v>
                </c:pt>
                <c:pt idx="16">
                  <c:v>4.9954151419544332E-2</c:v>
                </c:pt>
                <c:pt idx="17">
                  <c:v>3.8896425491863791E-2</c:v>
                </c:pt>
                <c:pt idx="18">
                  <c:v>4.9169942764732875E-2</c:v>
                </c:pt>
                <c:pt idx="19">
                  <c:v>5.8264248629328996E-2</c:v>
                </c:pt>
                <c:pt idx="20">
                  <c:v>8.5902011537846643E-2</c:v>
                </c:pt>
                <c:pt idx="21">
                  <c:v>0.11144300517844558</c:v>
                </c:pt>
                <c:pt idx="22">
                  <c:v>0.12026592861825147</c:v>
                </c:pt>
                <c:pt idx="23">
                  <c:v>0.12810205874700425</c:v>
                </c:pt>
                <c:pt idx="24">
                  <c:v>0.15097953357190783</c:v>
                </c:pt>
                <c:pt idx="25">
                  <c:v>0.13709233486549097</c:v>
                </c:pt>
                <c:pt idx="26">
                  <c:v>0.15817809422112281</c:v>
                </c:pt>
                <c:pt idx="27">
                  <c:v>0.16877934658996757</c:v>
                </c:pt>
              </c:numCache>
            </c:numRef>
          </c:val>
        </c:ser>
        <c:marker val="1"/>
        <c:axId val="85879040"/>
        <c:axId val="85901312"/>
      </c:lineChart>
      <c:catAx>
        <c:axId val="85879040"/>
        <c:scaling>
          <c:orientation val="minMax"/>
        </c:scaling>
        <c:axPos val="b"/>
        <c:numFmt formatCode="General" sourceLinked="1"/>
        <c:tickLblPos val="nextTo"/>
        <c:txPr>
          <a:bodyPr rot="-5400000" vert="horz"/>
          <a:lstStyle/>
          <a:p>
            <a:pPr>
              <a:defRPr/>
            </a:pPr>
            <a:endParaRPr lang="es-CL"/>
          </a:p>
        </c:txPr>
        <c:crossAx val="85901312"/>
        <c:crosses val="autoZero"/>
        <c:auto val="1"/>
        <c:lblAlgn val="ctr"/>
        <c:lblOffset val="100"/>
        <c:tickLblSkip val="1"/>
      </c:catAx>
      <c:valAx>
        <c:axId val="85901312"/>
        <c:scaling>
          <c:orientation val="minMax"/>
        </c:scaling>
        <c:axPos val="l"/>
        <c:majorGridlines>
          <c:spPr>
            <a:ln>
              <a:solidFill>
                <a:schemeClr val="bg1">
                  <a:lumMod val="85000"/>
                </a:schemeClr>
              </a:solidFill>
              <a:prstDash val="sysDash"/>
            </a:ln>
          </c:spPr>
        </c:majorGridlines>
        <c:numFmt formatCode="0%" sourceLinked="0"/>
        <c:tickLblPos val="nextTo"/>
        <c:spPr>
          <a:ln>
            <a:noFill/>
          </a:ln>
        </c:spPr>
        <c:txPr>
          <a:bodyPr rot="0" vert="horz"/>
          <a:lstStyle/>
          <a:p>
            <a:pPr>
              <a:defRPr/>
            </a:pPr>
            <a:endParaRPr lang="es-CL"/>
          </a:p>
        </c:txPr>
        <c:crossAx val="85879040"/>
        <c:crosses val="autoZero"/>
        <c:crossBetween val="between"/>
      </c:valAx>
    </c:plotArea>
    <c:plotVisOnly val="1"/>
    <c:dispBlanksAs val="gap"/>
  </c:chart>
  <c:spPr>
    <a:ln>
      <a:noFill/>
    </a:ln>
  </c:spPr>
  <c:txPr>
    <a:bodyPr/>
    <a:lstStyle/>
    <a:p>
      <a:pPr>
        <a:defRPr sz="1100" b="0" i="0" u="none" strike="noStrike" baseline="0">
          <a:solidFill>
            <a:srgbClr val="000000"/>
          </a:solidFill>
          <a:latin typeface="Calibri"/>
          <a:ea typeface="Calibri"/>
          <a:cs typeface="Calibri"/>
        </a:defRPr>
      </a:pPr>
      <a:endParaRPr lang="es-CL"/>
    </a:p>
  </c:txPr>
  <c:externalData r:id="rId1"/>
</c:chartSpace>
</file>

<file path=ppt/drawings/drawing1.xml><?xml version="1.0" encoding="utf-8"?>
<c:userShapes xmlns:c="http://schemas.openxmlformats.org/drawingml/2006/chart">
  <cdr:relSizeAnchor xmlns:cdr="http://schemas.openxmlformats.org/drawingml/2006/chartDrawing">
    <cdr:from>
      <cdr:x>0.10488</cdr:x>
      <cdr:y>0.75654</cdr:y>
    </cdr:from>
    <cdr:to>
      <cdr:x>0.34325</cdr:x>
      <cdr:y>1</cdr:y>
    </cdr:to>
    <cdr:sp macro="" textlink="">
      <cdr:nvSpPr>
        <cdr:cNvPr id="2" name="1 CuadroTexto"/>
        <cdr:cNvSpPr txBox="1"/>
      </cdr:nvSpPr>
      <cdr:spPr>
        <a:xfrm xmlns:a="http://schemas.openxmlformats.org/drawingml/2006/main">
          <a:off x="864394" y="4336256"/>
          <a:ext cx="1964531" cy="11310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s-CL"/>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4" y="0"/>
            <a:ext cx="3037839" cy="464820"/>
          </a:xfrm>
          <a:prstGeom prst="rect">
            <a:avLst/>
          </a:prstGeom>
        </p:spPr>
        <p:txBody>
          <a:bodyPr vert="horz" lIns="93920" tIns="46960" rIns="93920" bIns="46960" rtlCol="0"/>
          <a:lstStyle>
            <a:lvl1pPr algn="l">
              <a:defRPr sz="1200">
                <a:latin typeface="Arial" charset="0"/>
                <a:ea typeface="ヒラギノ角ゴ Pro W3" charset="0"/>
                <a:cs typeface="ヒラギノ角ゴ Pro W3" charset="0"/>
              </a:defRPr>
            </a:lvl1pPr>
          </a:lstStyle>
          <a:p>
            <a:pPr>
              <a:defRPr/>
            </a:pPr>
            <a:endParaRPr lang="es-ES"/>
          </a:p>
        </p:txBody>
      </p:sp>
      <p:sp>
        <p:nvSpPr>
          <p:cNvPr id="3" name="Marcador de fecha 2"/>
          <p:cNvSpPr>
            <a:spLocks noGrp="1"/>
          </p:cNvSpPr>
          <p:nvPr>
            <p:ph type="dt" sz="quarter" idx="1"/>
          </p:nvPr>
        </p:nvSpPr>
        <p:spPr>
          <a:xfrm>
            <a:off x="3970941" y="0"/>
            <a:ext cx="3037839" cy="464820"/>
          </a:xfrm>
          <a:prstGeom prst="rect">
            <a:avLst/>
          </a:prstGeom>
        </p:spPr>
        <p:txBody>
          <a:bodyPr vert="horz" wrap="square" lIns="93920" tIns="46960" rIns="93920" bIns="46960" numCol="1" anchor="t" anchorCtr="0" compatLnSpc="1">
            <a:prstTxWarp prst="textNoShape">
              <a:avLst/>
            </a:prstTxWarp>
          </a:bodyPr>
          <a:lstStyle>
            <a:lvl1pPr algn="r">
              <a:defRPr sz="1200"/>
            </a:lvl1pPr>
          </a:lstStyle>
          <a:p>
            <a:fld id="{327E2B04-C107-4F32-8707-98FCC2A7658B}" type="datetime1">
              <a:rPr lang="es-ES"/>
              <a:pPr/>
              <a:t>30/10/2015</a:t>
            </a:fld>
            <a:endParaRPr lang="es-ES"/>
          </a:p>
        </p:txBody>
      </p:sp>
      <p:sp>
        <p:nvSpPr>
          <p:cNvPr id="4" name="Marcador de pie de página 3"/>
          <p:cNvSpPr>
            <a:spLocks noGrp="1"/>
          </p:cNvSpPr>
          <p:nvPr>
            <p:ph type="ftr" sz="quarter" idx="2"/>
          </p:nvPr>
        </p:nvSpPr>
        <p:spPr>
          <a:xfrm>
            <a:off x="4" y="8829967"/>
            <a:ext cx="3037839" cy="464820"/>
          </a:xfrm>
          <a:prstGeom prst="rect">
            <a:avLst/>
          </a:prstGeom>
        </p:spPr>
        <p:txBody>
          <a:bodyPr vert="horz" lIns="93920" tIns="46960" rIns="93920" bIns="46960" rtlCol="0" anchor="b"/>
          <a:lstStyle>
            <a:lvl1pPr algn="l">
              <a:defRPr sz="1200">
                <a:latin typeface="Arial" charset="0"/>
                <a:ea typeface="ヒラギノ角ゴ Pro W3" charset="0"/>
                <a:cs typeface="ヒラギノ角ゴ Pro W3" charset="0"/>
              </a:defRPr>
            </a:lvl1pPr>
          </a:lstStyle>
          <a:p>
            <a:pPr>
              <a:defRPr/>
            </a:pPr>
            <a:endParaRPr lang="es-ES"/>
          </a:p>
        </p:txBody>
      </p:sp>
      <p:sp>
        <p:nvSpPr>
          <p:cNvPr id="5" name="Marcador de número de diapositiva 4"/>
          <p:cNvSpPr>
            <a:spLocks noGrp="1"/>
          </p:cNvSpPr>
          <p:nvPr>
            <p:ph type="sldNum" sz="quarter" idx="3"/>
          </p:nvPr>
        </p:nvSpPr>
        <p:spPr>
          <a:xfrm>
            <a:off x="3970941" y="8829967"/>
            <a:ext cx="3037839" cy="464820"/>
          </a:xfrm>
          <a:prstGeom prst="rect">
            <a:avLst/>
          </a:prstGeom>
        </p:spPr>
        <p:txBody>
          <a:bodyPr vert="horz" wrap="square" lIns="93920" tIns="46960" rIns="93920" bIns="46960" numCol="1" anchor="b" anchorCtr="0" compatLnSpc="1">
            <a:prstTxWarp prst="textNoShape">
              <a:avLst/>
            </a:prstTxWarp>
          </a:bodyPr>
          <a:lstStyle>
            <a:lvl1pPr algn="r">
              <a:defRPr sz="1200"/>
            </a:lvl1pPr>
          </a:lstStyle>
          <a:p>
            <a:fld id="{D6C68F45-ABDA-4CA7-A559-BD592CBCE046}" type="slidenum">
              <a:rPr lang="es-ES"/>
              <a:pPr/>
              <a:t>‹Nº›</a:t>
            </a:fld>
            <a:endParaRPr lang="es-ES"/>
          </a:p>
        </p:txBody>
      </p:sp>
    </p:spTree>
    <p:extLst>
      <p:ext uri="{BB962C8B-B14F-4D97-AF65-F5344CB8AC3E}">
        <p14:creationId xmlns:p14="http://schemas.microsoft.com/office/powerpoint/2010/main" xmlns="" val="2977420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37839" cy="464820"/>
          </a:xfrm>
          <a:prstGeom prst="rect">
            <a:avLst/>
          </a:prstGeom>
        </p:spPr>
        <p:txBody>
          <a:bodyPr vert="horz" wrap="square" lIns="93920" tIns="46960" rIns="93920" bIns="46960" numCol="1" anchor="t" anchorCtr="0" compatLnSpc="1">
            <a:prstTxWarp prst="textNoShape">
              <a:avLst/>
            </a:prstTxWarp>
          </a:bodyPr>
          <a:lstStyle>
            <a:lvl1pPr>
              <a:defRPr sz="1200">
                <a:latin typeface="Calibri" charset="0"/>
                <a:ea typeface="ヒラギノ角ゴ Pro W3" charset="0"/>
                <a:cs typeface="ヒラギノ角ゴ Pro W3" charset="0"/>
              </a:defRPr>
            </a:lvl1pPr>
          </a:lstStyle>
          <a:p>
            <a:pPr>
              <a:defRPr/>
            </a:pPr>
            <a:endParaRPr lang="es-ES"/>
          </a:p>
        </p:txBody>
      </p:sp>
      <p:sp>
        <p:nvSpPr>
          <p:cNvPr id="3" name="Date Placeholder 2"/>
          <p:cNvSpPr>
            <a:spLocks noGrp="1"/>
          </p:cNvSpPr>
          <p:nvPr>
            <p:ph type="dt" idx="1"/>
          </p:nvPr>
        </p:nvSpPr>
        <p:spPr>
          <a:xfrm>
            <a:off x="3970941" y="0"/>
            <a:ext cx="3037839" cy="464820"/>
          </a:xfrm>
          <a:prstGeom prst="rect">
            <a:avLst/>
          </a:prstGeom>
        </p:spPr>
        <p:txBody>
          <a:bodyPr vert="horz" wrap="square" lIns="93920" tIns="46960" rIns="93920" bIns="46960" numCol="1" anchor="t" anchorCtr="0" compatLnSpc="1">
            <a:prstTxWarp prst="textNoShape">
              <a:avLst/>
            </a:prstTxWarp>
          </a:bodyPr>
          <a:lstStyle>
            <a:lvl1pPr algn="r">
              <a:defRPr sz="1200">
                <a:latin typeface="Calibri" pitchFamily="34" charset="0"/>
              </a:defRPr>
            </a:lvl1pPr>
          </a:lstStyle>
          <a:p>
            <a:fld id="{BFBB02D2-C4F3-4BD1-A7FC-51D26EA3763B}" type="datetime1">
              <a:rPr lang="en-US"/>
              <a:pPr/>
              <a:t>10/30/2015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wrap="square" lIns="93920" tIns="46960" rIns="93920" bIns="46960" numCol="1" anchor="ctr" anchorCtr="0" compatLnSpc="1">
            <a:prstTxWarp prst="textNoShape">
              <a:avLst/>
            </a:prstTxWarp>
          </a:bodyPr>
          <a:lstStyle/>
          <a:p>
            <a:pPr lvl="0"/>
            <a:endParaRPr lang="es-ES" noProof="0"/>
          </a:p>
        </p:txBody>
      </p:sp>
      <p:sp>
        <p:nvSpPr>
          <p:cNvPr id="5" name="Notes Placeholder 4"/>
          <p:cNvSpPr>
            <a:spLocks noGrp="1"/>
          </p:cNvSpPr>
          <p:nvPr>
            <p:ph type="body" sz="quarter" idx="3"/>
          </p:nvPr>
        </p:nvSpPr>
        <p:spPr>
          <a:xfrm>
            <a:off x="701040" y="4415791"/>
            <a:ext cx="5608320" cy="4183380"/>
          </a:xfrm>
          <a:prstGeom prst="rect">
            <a:avLst/>
          </a:prstGeom>
        </p:spPr>
        <p:txBody>
          <a:bodyPr vert="horz" wrap="square" lIns="93920" tIns="46960" rIns="93920" bIns="4696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4" y="8829967"/>
            <a:ext cx="3037839" cy="464820"/>
          </a:xfrm>
          <a:prstGeom prst="rect">
            <a:avLst/>
          </a:prstGeom>
        </p:spPr>
        <p:txBody>
          <a:bodyPr vert="horz" wrap="square" lIns="93920" tIns="46960" rIns="93920" bIns="46960" numCol="1" anchor="b" anchorCtr="0" compatLnSpc="1">
            <a:prstTxWarp prst="textNoShape">
              <a:avLst/>
            </a:prstTxWarp>
          </a:bodyPr>
          <a:lstStyle>
            <a:lvl1pPr>
              <a:defRPr sz="1200">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5"/>
          </p:nvPr>
        </p:nvSpPr>
        <p:spPr>
          <a:xfrm>
            <a:off x="3970941" y="8829967"/>
            <a:ext cx="3037839" cy="464820"/>
          </a:xfrm>
          <a:prstGeom prst="rect">
            <a:avLst/>
          </a:prstGeom>
        </p:spPr>
        <p:txBody>
          <a:bodyPr vert="horz" wrap="square" lIns="93920" tIns="46960" rIns="93920" bIns="46960" numCol="1" anchor="b" anchorCtr="0" compatLnSpc="1">
            <a:prstTxWarp prst="textNoShape">
              <a:avLst/>
            </a:prstTxWarp>
          </a:bodyPr>
          <a:lstStyle>
            <a:lvl1pPr algn="r">
              <a:defRPr sz="1200">
                <a:latin typeface="Calibri" pitchFamily="34" charset="0"/>
              </a:defRPr>
            </a:lvl1pPr>
          </a:lstStyle>
          <a:p>
            <a:fld id="{B481D0B5-8D2A-484E-B955-7674EB63E73A}" type="slidenum">
              <a:rPr lang="en-US"/>
              <a:pPr/>
              <a:t>‹Nº›</a:t>
            </a:fld>
            <a:endParaRPr lang="en-US"/>
          </a:p>
        </p:txBody>
      </p:sp>
    </p:spTree>
    <p:extLst>
      <p:ext uri="{BB962C8B-B14F-4D97-AF65-F5344CB8AC3E}">
        <p14:creationId xmlns:p14="http://schemas.microsoft.com/office/powerpoint/2010/main" xmlns="" val="166770412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p:txBody>
          <a:bodyPr/>
          <a:lstStyle/>
          <a:p>
            <a:fld id="{B481D0B5-8D2A-484E-B955-7674EB63E73A}"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p:txBody>
          <a:bodyPr/>
          <a:lstStyle>
            <a:lvl1pPr>
              <a:defRPr/>
            </a:lvl1pPr>
          </a:lstStyle>
          <a:p>
            <a:fld id="{D02E0D2F-66E7-4548-B56B-5F2B1A103AE6}"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5" name="Slide Number Placeholder 5"/>
          <p:cNvSpPr>
            <a:spLocks noGrp="1"/>
          </p:cNvSpPr>
          <p:nvPr>
            <p:ph type="sldNum" sz="quarter" idx="11"/>
          </p:nvPr>
        </p:nvSpPr>
        <p:spPr/>
        <p:txBody>
          <a:bodyPr/>
          <a:lstStyle>
            <a:lvl1pPr>
              <a:defRPr/>
            </a:lvl1pPr>
          </a:lstStyle>
          <a:p>
            <a:fld id="{A0451280-09A3-4CA9-A7EF-654146F5EB25}"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5" name="Slide Number Placeholder 5"/>
          <p:cNvSpPr>
            <a:spLocks noGrp="1"/>
          </p:cNvSpPr>
          <p:nvPr>
            <p:ph type="sldNum" sz="quarter" idx="11"/>
          </p:nvPr>
        </p:nvSpPr>
        <p:spPr/>
        <p:txBody>
          <a:bodyPr/>
          <a:lstStyle>
            <a:lvl1pPr>
              <a:defRPr/>
            </a:lvl1pPr>
          </a:lstStyle>
          <a:p>
            <a:fld id="{A102119D-2564-4095-963C-A4B51B6348B7}" type="slidenum">
              <a:rPr lang="en-US"/>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AE83C292-1550-42D0-A6C5-AE6D4F0ADCD3}" type="slidenum">
              <a:rPr lang="en-US"/>
              <a:pPr/>
              <a:t>‹Nº›</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E5701F23-2C9E-4B45-A652-4F73925D2894}" type="slidenum">
              <a:rPr lang="en-US"/>
              <a:pPr/>
              <a:t>‹Nº›</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A5FF9327-243B-49E8-8988-F63523F87DA4}" type="slidenum">
              <a:rPr lang="en-US"/>
              <a:pPr/>
              <a:t>‹Nº›</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40C1F159-84C7-4371-A53F-F019D4760A55}" type="slidenum">
              <a:rPr lang="en-US"/>
              <a:pPr/>
              <a:t>‹Nº›</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8B8AA7B4-FE08-4355-A641-41A55A089259}" type="slidenum">
              <a:rPr lang="en-US"/>
              <a:pPr/>
              <a:t>‹Nº›</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425F3A7D-76BB-454C-8E40-062F2377CA21}" type="slidenum">
              <a:rPr lang="en-US"/>
              <a:pPr/>
              <a:t>‹Nº›</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5964B96A-BFA1-4A7A-B4C9-1BEFEC514A65}" type="slidenum">
              <a:rPr lang="en-US"/>
              <a:pPr/>
              <a:t>‹Nº›</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2BE7D67A-F627-4D22-861B-F9B7A6C62C10}"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fld id="{21C40647-8D08-4959-A7DF-2D46E3B702B0}" type="slidenum">
              <a:rPr lang="en-US"/>
              <a:pPr/>
              <a:t>‹Nº›</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671275A0-80CB-4E30-B544-4BA521FBF1BD}" type="slidenum">
              <a:rPr lang="en-US"/>
              <a:pPr/>
              <a:t>‹Nº›</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3B7BBAAE-A72F-4D16-B219-0C950EAA67E7}" type="slidenum">
              <a:rPr lang="en-US"/>
              <a:pPr/>
              <a:t>‹Nº›</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E406A0FA-3A12-451D-92A0-F13710A7A167}"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p:txBody>
          <a:bodyPr/>
          <a:lstStyle>
            <a:lvl1pPr>
              <a:defRPr/>
            </a:lvl1pPr>
          </a:lstStyle>
          <a:p>
            <a:fld id="{2E8848AD-1A60-4315-A779-C8C37D11B786}"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6" name="Footer Placeholder 5"/>
          <p:cNvSpPr>
            <a:spLocks noGrp="1"/>
          </p:cNvSpPr>
          <p:nvPr>
            <p:ph type="ftr" sz="quarter" idx="11"/>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7" name="Slide Number Placeholder 6"/>
          <p:cNvSpPr>
            <a:spLocks noGrp="1"/>
          </p:cNvSpPr>
          <p:nvPr>
            <p:ph type="sldNum" sz="quarter" idx="12"/>
          </p:nvPr>
        </p:nvSpPr>
        <p:spPr/>
        <p:txBody>
          <a:bodyPr/>
          <a:lstStyle>
            <a:lvl1pPr>
              <a:defRPr/>
            </a:lvl1pPr>
          </a:lstStyle>
          <a:p>
            <a:fld id="{F7918CC6-C1AA-432B-8D73-3806AFA7C4D8}"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8" name="Footer Placeholder 7"/>
          <p:cNvSpPr>
            <a:spLocks noGrp="1"/>
          </p:cNvSpPr>
          <p:nvPr>
            <p:ph type="ftr" sz="quarter" idx="11"/>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9" name="Slide Number Placeholder 8"/>
          <p:cNvSpPr>
            <a:spLocks noGrp="1"/>
          </p:cNvSpPr>
          <p:nvPr>
            <p:ph type="sldNum" sz="quarter" idx="12"/>
          </p:nvPr>
        </p:nvSpPr>
        <p:spPr/>
        <p:txBody>
          <a:bodyPr/>
          <a:lstStyle>
            <a:lvl1pPr>
              <a:defRPr/>
            </a:lvl1pPr>
          </a:lstStyle>
          <a:p>
            <a:fld id="{488B69B9-287F-4837-A4D3-AF56839D590B}"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4" name="Slide Number Placeholder 4"/>
          <p:cNvSpPr>
            <a:spLocks noGrp="1"/>
          </p:cNvSpPr>
          <p:nvPr>
            <p:ph type="sldNum" sz="quarter" idx="11"/>
          </p:nvPr>
        </p:nvSpPr>
        <p:spPr/>
        <p:txBody>
          <a:bodyPr/>
          <a:lstStyle>
            <a:lvl1pPr>
              <a:defRPr/>
            </a:lvl1pPr>
          </a:lstStyle>
          <a:p>
            <a:fld id="{297A4493-267D-4AFD-9A54-8C39776037CB}"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3" name="Slide Number Placeholder 3"/>
          <p:cNvSpPr>
            <a:spLocks noGrp="1"/>
          </p:cNvSpPr>
          <p:nvPr>
            <p:ph type="sldNum" sz="quarter" idx="11"/>
          </p:nvPr>
        </p:nvSpPr>
        <p:spPr/>
        <p:txBody>
          <a:bodyPr/>
          <a:lstStyle>
            <a:lvl1pPr>
              <a:defRPr/>
            </a:lvl1pPr>
          </a:lstStyle>
          <a:p>
            <a:fld id="{A30DE125-67F4-463F-965B-7E748700A690}"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6" name="Slide Number Placeholder 6"/>
          <p:cNvSpPr>
            <a:spLocks noGrp="1"/>
          </p:cNvSpPr>
          <p:nvPr>
            <p:ph type="sldNum" sz="quarter" idx="11"/>
          </p:nvPr>
        </p:nvSpPr>
        <p:spPr/>
        <p:txBody>
          <a:bodyPr/>
          <a:lstStyle>
            <a:lvl1pPr>
              <a:defRPr/>
            </a:lvl1pPr>
          </a:lstStyle>
          <a:p>
            <a:fld id="{E035759B-4AE7-4332-89C2-FB31CCD20443}"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6" name="Slide Number Placeholder 6"/>
          <p:cNvSpPr>
            <a:spLocks noGrp="1"/>
          </p:cNvSpPr>
          <p:nvPr>
            <p:ph type="sldNum" sz="quarter" idx="11"/>
          </p:nvPr>
        </p:nvSpPr>
        <p:spPr/>
        <p:txBody>
          <a:bodyPr/>
          <a:lstStyle>
            <a:lvl1pPr>
              <a:defRPr/>
            </a:lvl1pPr>
          </a:lstStyle>
          <a:p>
            <a:fld id="{37557B63-5E8B-454C-A6BC-D31528557F30}"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152400" y="152400"/>
            <a:ext cx="8164513"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6147" name="Text Placeholder 2"/>
          <p:cNvSpPr>
            <a:spLocks noGrp="1"/>
          </p:cNvSpPr>
          <p:nvPr>
            <p:ph type="body" idx="1"/>
          </p:nvPr>
        </p:nvSpPr>
        <p:spPr bwMode="auto">
          <a:xfrm>
            <a:off x="152400" y="1477963"/>
            <a:ext cx="8177213"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defRPr>
            </a:lvl1pPr>
          </a:lstStyle>
          <a:p>
            <a:r>
              <a:rPr lang="es-ES_tradnl" smtClean="0"/>
              <a:t>Gobierno de Chile | Ministerio del Interior </a:t>
            </a:r>
            <a:endParaRPr lang="es-ES_tradnl"/>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defRPr>
            </a:lvl1pPr>
          </a:lstStyle>
          <a:p>
            <a:fld id="{AC61CC54-AD49-4678-92F9-EB66F674A6DC}" type="slidenum">
              <a:rPr lang="en-US"/>
              <a:pPr/>
              <a:t>‹Nº›</a:t>
            </a:fld>
            <a:endParaRPr lang="en-US"/>
          </a:p>
        </p:txBody>
      </p:sp>
      <p:sp>
        <p:nvSpPr>
          <p:cNvPr id="7" name="Rectangle 6"/>
          <p:cNvSpPr>
            <a:spLocks noChangeArrowheads="1"/>
          </p:cNvSpPr>
          <p:nvPr userDrawn="1"/>
        </p:nvSpPr>
        <p:spPr bwMode="auto">
          <a:xfrm>
            <a:off x="8413750" y="-6350"/>
            <a:ext cx="284163" cy="866775"/>
          </a:xfrm>
          <a:prstGeom prst="rect">
            <a:avLst/>
          </a:prstGeom>
          <a:solidFill>
            <a:srgbClr val="006CB7"/>
          </a:solidFill>
          <a:ln w="9525">
            <a:noFill/>
            <a:miter lim="800000"/>
            <a:headEnd/>
            <a:tailEnd/>
          </a:ln>
          <a:effectLst>
            <a:outerShdw dist="38100" dir="2700000"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8" name="Rectangle 7"/>
          <p:cNvSpPr>
            <a:spLocks noChangeArrowheads="1"/>
          </p:cNvSpPr>
          <p:nvPr userDrawn="1"/>
        </p:nvSpPr>
        <p:spPr bwMode="auto">
          <a:xfrm>
            <a:off x="8697913" y="0"/>
            <a:ext cx="347662" cy="860425"/>
          </a:xfrm>
          <a:prstGeom prst="rect">
            <a:avLst/>
          </a:prstGeom>
          <a:solidFill>
            <a:srgbClr val="EF4144"/>
          </a:solidFill>
          <a:ln w="9525">
            <a:noFill/>
            <a:miter lim="800000"/>
            <a:headEnd/>
            <a:tailEnd/>
          </a:ln>
          <a:effectLst>
            <a:outerShdw dist="38100" dir="2700000"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10" name="Rectangle 9"/>
          <p:cNvSpPr>
            <a:spLocks noChangeArrowheads="1"/>
          </p:cNvSpPr>
          <p:nvPr userDrawn="1"/>
        </p:nvSpPr>
        <p:spPr bwMode="auto">
          <a:xfrm>
            <a:off x="8413750" y="6400800"/>
            <a:ext cx="284163" cy="45720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11" name="Rectangle 10"/>
          <p:cNvSpPr>
            <a:spLocks noChangeArrowheads="1"/>
          </p:cNvSpPr>
          <p:nvPr userDrawn="1"/>
        </p:nvSpPr>
        <p:spPr bwMode="auto">
          <a:xfrm>
            <a:off x="8697913" y="6400800"/>
            <a:ext cx="347662" cy="45720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Tree>
  </p:cSld>
  <p:clrMap bg1="lt1" tx1="dk1" bg2="lt2" tx2="dk2" accent1="accent1" accent2="accent2" accent3="accent3" accent4="accent4" accent5="accent5" accent6="accent6" hlink="hlink" folHlink="folHlink"/>
  <p:sldLayoutIdLst>
    <p:sldLayoutId id="2147484123" r:id="rId1"/>
    <p:sldLayoutId id="2147484124" r:id="rId2"/>
    <p:sldLayoutId id="2147484125" r:id="rId3"/>
    <p:sldLayoutId id="2147484126" r:id="rId4"/>
    <p:sldLayoutId id="2147484127" r:id="rId5"/>
    <p:sldLayoutId id="2147484128" r:id="rId6"/>
    <p:sldLayoutId id="2147484129" r:id="rId7"/>
    <p:sldLayoutId id="2147484130" r:id="rId8"/>
    <p:sldLayoutId id="2147484131" r:id="rId9"/>
    <p:sldLayoutId id="2147484132" r:id="rId10"/>
    <p:sldLayoutId id="2147484133" r:id="rId11"/>
  </p:sldLayoutIdLst>
  <p:hf hdr="0" ftr="0" dt="0"/>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kern="1200">
          <a:solidFill>
            <a:srgbClr val="595959"/>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434" name="Title Placeholder 1"/>
          <p:cNvSpPr>
            <a:spLocks noGrp="1"/>
          </p:cNvSpPr>
          <p:nvPr>
            <p:ph type="title"/>
          </p:nvPr>
        </p:nvSpPr>
        <p:spPr bwMode="auto">
          <a:xfrm>
            <a:off x="1935163" y="2525713"/>
            <a:ext cx="6477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8435" name="Picture 12"/>
          <p:cNvPicPr>
            <a:picLocks noChangeAspect="1" noChangeArrowheads="1"/>
          </p:cNvPicPr>
          <p:nvPr userDrawn="1"/>
        </p:nvPicPr>
        <p:blipFill>
          <a:blip r:embed="rId13"/>
          <a:srcRect/>
          <a:stretch>
            <a:fillRect/>
          </a:stretch>
        </p:blipFill>
        <p:spPr bwMode="auto">
          <a:xfrm>
            <a:off x="7924800" y="2206625"/>
            <a:ext cx="1157288" cy="384175"/>
          </a:xfrm>
          <a:prstGeom prst="rect">
            <a:avLst/>
          </a:prstGeom>
          <a:noFill/>
          <a:ln w="9525">
            <a:noFill/>
            <a:miter lim="800000"/>
            <a:headEnd/>
            <a:tailEnd/>
          </a:ln>
        </p:spPr>
      </p:pic>
      <p:pic>
        <p:nvPicPr>
          <p:cNvPr id="18436" name="Picture 13"/>
          <p:cNvPicPr>
            <a:picLocks noChangeAspect="1" noChangeArrowheads="1"/>
          </p:cNvPicPr>
          <p:nvPr userDrawn="1"/>
        </p:nvPicPr>
        <p:blipFill>
          <a:blip r:embed="rId14"/>
          <a:srcRect/>
          <a:stretch>
            <a:fillRect/>
          </a:stretch>
        </p:blipFill>
        <p:spPr bwMode="auto">
          <a:xfrm>
            <a:off x="7920038" y="3886200"/>
            <a:ext cx="1147762" cy="104775"/>
          </a:xfrm>
          <a:prstGeom prst="rect">
            <a:avLst/>
          </a:prstGeom>
          <a:noFill/>
          <a:ln w="9525">
            <a:noFill/>
            <a:miter lim="800000"/>
            <a:headEnd/>
            <a:tailEnd/>
          </a:ln>
        </p:spPr>
      </p:pic>
      <p:sp>
        <p:nvSpPr>
          <p:cNvPr id="12" name="Rectangle 64"/>
          <p:cNvSpPr>
            <a:spLocks noChangeArrowheads="1"/>
          </p:cNvSpPr>
          <p:nvPr userDrawn="1"/>
        </p:nvSpPr>
        <p:spPr bwMode="auto">
          <a:xfrm>
            <a:off x="6645275" y="5181600"/>
            <a:ext cx="760413" cy="167640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16" name="Rectangle 65"/>
          <p:cNvSpPr>
            <a:spLocks noChangeArrowheads="1"/>
          </p:cNvSpPr>
          <p:nvPr userDrawn="1"/>
        </p:nvSpPr>
        <p:spPr bwMode="auto">
          <a:xfrm>
            <a:off x="7405688" y="5181600"/>
            <a:ext cx="1035050" cy="167640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pic>
        <p:nvPicPr>
          <p:cNvPr id="18439" name="Picture 1"/>
          <p:cNvPicPr>
            <a:picLocks noChangeAspect="1" noChangeArrowheads="1"/>
          </p:cNvPicPr>
          <p:nvPr userDrawn="1"/>
        </p:nvPicPr>
        <p:blipFill>
          <a:blip r:embed="rId15"/>
          <a:srcRect/>
          <a:stretch>
            <a:fillRect/>
          </a:stretch>
        </p:blipFill>
        <p:spPr bwMode="auto">
          <a:xfrm>
            <a:off x="6764338" y="5264150"/>
            <a:ext cx="569912" cy="415925"/>
          </a:xfrm>
          <a:prstGeom prst="rect">
            <a:avLst/>
          </a:prstGeom>
          <a:noFill/>
          <a:ln w="12700">
            <a:noFill/>
            <a:miter lim="800000"/>
            <a:headEnd/>
            <a:tailEnd/>
          </a:ln>
        </p:spPr>
      </p:pic>
      <p:sp>
        <p:nvSpPr>
          <p:cNvPr id="18" name="Rectangle 70"/>
          <p:cNvSpPr>
            <a:spLocks noChangeArrowheads="1"/>
          </p:cNvSpPr>
          <p:nvPr userDrawn="1"/>
        </p:nvSpPr>
        <p:spPr bwMode="auto">
          <a:xfrm>
            <a:off x="6645275" y="0"/>
            <a:ext cx="760413" cy="79375"/>
          </a:xfrm>
          <a:prstGeom prst="rect">
            <a:avLst/>
          </a:prstGeom>
          <a:solidFill>
            <a:srgbClr val="006CB7"/>
          </a:solidFill>
          <a:ln w="9525">
            <a:noFill/>
            <a:miter lim="800000"/>
            <a:headEnd/>
            <a:tailEnd/>
          </a:ln>
          <a:effectLst>
            <a:outerShdw dist="38100" dir="2700000"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19" name="Rectangle 71"/>
          <p:cNvSpPr>
            <a:spLocks noChangeArrowheads="1"/>
          </p:cNvSpPr>
          <p:nvPr userDrawn="1"/>
        </p:nvSpPr>
        <p:spPr bwMode="auto">
          <a:xfrm flipV="1">
            <a:off x="7405688" y="0"/>
            <a:ext cx="1035050" cy="79375"/>
          </a:xfrm>
          <a:prstGeom prst="rect">
            <a:avLst/>
          </a:prstGeom>
          <a:solidFill>
            <a:srgbClr val="EF4144"/>
          </a:solidFill>
          <a:ln w="9525">
            <a:noFill/>
            <a:miter lim="800000"/>
            <a:headEnd/>
            <a:tailEnd/>
          </a:ln>
          <a:effectLst>
            <a:outerShdw dist="38100" dir="2700000"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pic>
        <p:nvPicPr>
          <p:cNvPr id="18442" name="Picture 8"/>
          <p:cNvPicPr>
            <a:picLocks noChangeAspect="1" noChangeArrowheads="1"/>
          </p:cNvPicPr>
          <p:nvPr userDrawn="1"/>
        </p:nvPicPr>
        <p:blipFill>
          <a:blip r:embed="rId13"/>
          <a:srcRect/>
          <a:stretch>
            <a:fillRect/>
          </a:stretch>
        </p:blipFill>
        <p:spPr bwMode="auto">
          <a:xfrm>
            <a:off x="7518400" y="5372100"/>
            <a:ext cx="869950" cy="288925"/>
          </a:xfrm>
          <a:prstGeom prst="rect">
            <a:avLst/>
          </a:prstGeom>
          <a:noFill/>
          <a:ln w="9525">
            <a:noFill/>
            <a:miter lim="800000"/>
            <a:headEnd/>
            <a:tailEnd/>
          </a:ln>
        </p:spPr>
      </p:pic>
      <p:pic>
        <p:nvPicPr>
          <p:cNvPr id="18443" name="Picture 9"/>
          <p:cNvPicPr>
            <a:picLocks noChangeAspect="1" noChangeArrowheads="1"/>
          </p:cNvPicPr>
          <p:nvPr userDrawn="1"/>
        </p:nvPicPr>
        <p:blipFill>
          <a:blip r:embed="rId14"/>
          <a:srcRect/>
          <a:stretch>
            <a:fillRect/>
          </a:stretch>
        </p:blipFill>
        <p:spPr bwMode="auto">
          <a:xfrm>
            <a:off x="7508875" y="6734175"/>
            <a:ext cx="862013" cy="79375"/>
          </a:xfrm>
          <a:prstGeom prst="rect">
            <a:avLst/>
          </a:prstGeom>
          <a:noFill/>
          <a:ln w="9525">
            <a:noFill/>
            <a:miter lim="800000"/>
            <a:headEnd/>
            <a:tailEnd/>
          </a:ln>
        </p:spPr>
      </p:pic>
      <p:sp>
        <p:nvSpPr>
          <p:cNvPr id="22" name="Rectangle 64"/>
          <p:cNvSpPr>
            <a:spLocks noChangeArrowheads="1"/>
          </p:cNvSpPr>
          <p:nvPr userDrawn="1"/>
        </p:nvSpPr>
        <p:spPr bwMode="auto">
          <a:xfrm>
            <a:off x="179388" y="6350"/>
            <a:ext cx="114300" cy="685165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23" name="Rectangle 65"/>
          <p:cNvSpPr>
            <a:spLocks noChangeArrowheads="1"/>
          </p:cNvSpPr>
          <p:nvPr userDrawn="1"/>
        </p:nvSpPr>
        <p:spPr bwMode="auto">
          <a:xfrm>
            <a:off x="457200" y="-6350"/>
            <a:ext cx="238125" cy="476885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24" name="Rectangle 64"/>
          <p:cNvSpPr>
            <a:spLocks noChangeArrowheads="1"/>
          </p:cNvSpPr>
          <p:nvPr userDrawn="1"/>
        </p:nvSpPr>
        <p:spPr bwMode="auto">
          <a:xfrm>
            <a:off x="906463" y="3471863"/>
            <a:ext cx="352425" cy="3386137"/>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25" name="Rectangle 65"/>
          <p:cNvSpPr>
            <a:spLocks noChangeArrowheads="1"/>
          </p:cNvSpPr>
          <p:nvPr userDrawn="1"/>
        </p:nvSpPr>
        <p:spPr bwMode="auto">
          <a:xfrm>
            <a:off x="1466850" y="2087563"/>
            <a:ext cx="111125" cy="4770437"/>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Tree>
  </p:cSld>
  <p:clrMap bg1="lt1" tx1="dk1" bg2="lt2" tx2="dk2" accent1="accent1" accent2="accent2" accent3="accent3" accent4="accent4" accent5="accent5" accent6="accent6" hlink="hlink" folHlink="folHlink"/>
  <p:sldLayoutIdLst>
    <p:sldLayoutId id="2147484134" r:id="rId1"/>
    <p:sldLayoutId id="2147484135" r:id="rId2"/>
    <p:sldLayoutId id="2147484136" r:id="rId3"/>
    <p:sldLayoutId id="2147484137" r:id="rId4"/>
    <p:sldLayoutId id="2147484138" r:id="rId5"/>
    <p:sldLayoutId id="2147484139" r:id="rId6"/>
    <p:sldLayoutId id="2147484140" r:id="rId7"/>
    <p:sldLayoutId id="2147484141" r:id="rId8"/>
    <p:sldLayoutId id="2147484142" r:id="rId9"/>
    <p:sldLayoutId id="2147484143" r:id="rId10"/>
    <p:sldLayoutId id="2147484144" r:id="rId11"/>
  </p:sldLayoutIdLst>
  <p:hf hdr="0" ftr="0" dt="0"/>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bwMode="auto">
          <a:xfrm>
            <a:off x="1691680" y="1771304"/>
            <a:ext cx="7308304" cy="187201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s-CL" sz="3200" b="1" dirty="0" smtClean="0">
                <a:solidFill>
                  <a:schemeClr val="accent1"/>
                </a:solidFill>
              </a:rPr>
              <a:t>Ejecución Gobierno Central</a:t>
            </a:r>
            <a:br>
              <a:rPr lang="es-CL" sz="3200" b="1" dirty="0" smtClean="0">
                <a:solidFill>
                  <a:schemeClr val="accent1"/>
                </a:solidFill>
              </a:rPr>
            </a:br>
            <a:r>
              <a:rPr lang="es-CL" sz="3200" b="1" dirty="0" smtClean="0">
                <a:solidFill>
                  <a:schemeClr val="accent1"/>
                </a:solidFill>
              </a:rPr>
              <a:t>Tercer Trimestre2015</a:t>
            </a:r>
            <a:br>
              <a:rPr lang="es-CL" sz="3200" b="1" dirty="0" smtClean="0">
                <a:solidFill>
                  <a:schemeClr val="accent1"/>
                </a:solidFill>
              </a:rPr>
            </a:br>
            <a:r>
              <a:rPr lang="es-CL" sz="2800" b="1" dirty="0" smtClean="0">
                <a:solidFill>
                  <a:schemeClr val="accent1"/>
                </a:solidFill>
              </a:rPr>
              <a:t/>
            </a:r>
            <a:br>
              <a:rPr lang="es-CL" sz="2800" b="1" dirty="0" smtClean="0">
                <a:solidFill>
                  <a:schemeClr val="accent1"/>
                </a:solidFill>
              </a:rPr>
            </a:br>
            <a:r>
              <a:rPr lang="es-CL" sz="2800" b="1" dirty="0" smtClean="0">
                <a:solidFill>
                  <a:schemeClr val="accent1"/>
                </a:solidFill>
              </a:rPr>
              <a:t/>
            </a:r>
            <a:br>
              <a:rPr lang="es-CL" sz="2800" b="1" dirty="0" smtClean="0">
                <a:solidFill>
                  <a:schemeClr val="accent1"/>
                </a:solidFill>
              </a:rPr>
            </a:br>
            <a:r>
              <a:rPr lang="es-CL" sz="2800" b="1" dirty="0" smtClean="0">
                <a:solidFill>
                  <a:schemeClr val="accent1"/>
                </a:solidFill>
              </a:rPr>
              <a:t/>
            </a:r>
            <a:br>
              <a:rPr lang="es-CL" sz="2800" b="1" dirty="0" smtClean="0">
                <a:solidFill>
                  <a:schemeClr val="accent1"/>
                </a:solidFill>
              </a:rPr>
            </a:br>
            <a:r>
              <a:rPr lang="es-CL" sz="2400" b="1" dirty="0" smtClean="0">
                <a:solidFill>
                  <a:schemeClr val="accent1"/>
                </a:solidFill>
              </a:rPr>
              <a:t>Sergio Granados</a:t>
            </a:r>
            <a:br>
              <a:rPr lang="es-CL" sz="2400" b="1" dirty="0" smtClean="0">
                <a:solidFill>
                  <a:schemeClr val="accent1"/>
                </a:solidFill>
              </a:rPr>
            </a:br>
            <a:r>
              <a:rPr lang="es-CL" sz="2000" dirty="0" smtClean="0">
                <a:solidFill>
                  <a:schemeClr val="accent1"/>
                </a:solidFill>
              </a:rPr>
              <a:t>Director de Presupuestos</a:t>
            </a:r>
            <a:endParaRPr lang="es-ES_tradnl" sz="3200" b="1" dirty="0" smtClean="0">
              <a:solidFill>
                <a:schemeClr val="accent1"/>
              </a:solidFill>
              <a:latin typeface="gobCL" charset="0"/>
              <a:sym typeface="Verdana Bold" charset="0"/>
            </a:endParaRPr>
          </a:p>
        </p:txBody>
      </p:sp>
      <p:sp>
        <p:nvSpPr>
          <p:cNvPr id="4" name="3 Rectángulo"/>
          <p:cNvSpPr>
            <a:spLocks noChangeArrowheads="1"/>
          </p:cNvSpPr>
          <p:nvPr/>
        </p:nvSpPr>
        <p:spPr bwMode="auto">
          <a:xfrm>
            <a:off x="1763985" y="5241394"/>
            <a:ext cx="6048375" cy="707886"/>
          </a:xfrm>
          <a:prstGeom prst="rect">
            <a:avLst/>
          </a:prstGeom>
          <a:noFill/>
          <a:ln w="9525">
            <a:noFill/>
            <a:miter lim="800000"/>
            <a:headEnd/>
            <a:tailEnd/>
          </a:ln>
        </p:spPr>
        <p:txBody>
          <a:bodyPr>
            <a:prstTxWarp prst="textNoShape">
              <a:avLst/>
            </a:prstTxWarp>
            <a:spAutoFit/>
          </a:bodyPr>
          <a:lstStyle/>
          <a:p>
            <a:endParaRPr lang="es-CL" sz="2000" dirty="0" smtClean="0">
              <a:solidFill>
                <a:schemeClr val="accent1"/>
              </a:solidFill>
            </a:endParaRPr>
          </a:p>
          <a:p>
            <a:r>
              <a:rPr lang="es-CL" sz="2000" dirty="0" smtClean="0">
                <a:solidFill>
                  <a:schemeClr val="accent1"/>
                </a:solidFill>
              </a:rPr>
              <a:t> 30 de Octubre 2015</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sz="2000" b="1" dirty="0" smtClean="0"/>
              <a:t>Gasto Gobierno Central Presupuestario </a:t>
            </a:r>
            <a:br>
              <a:rPr lang="es-CL" sz="2000" b="1" dirty="0" smtClean="0"/>
            </a:br>
            <a:r>
              <a:rPr lang="es-CL" sz="2000" b="1" dirty="0" smtClean="0"/>
              <a:t>Acumulado al tercer trimestre</a:t>
            </a:r>
            <a:r>
              <a:rPr lang="es-CL" sz="2000" dirty="0" smtClean="0"/>
              <a:t/>
            </a:r>
            <a:br>
              <a:rPr lang="es-CL" sz="2000" dirty="0" smtClean="0"/>
            </a:br>
            <a:r>
              <a:rPr lang="es-CL" sz="1800" dirty="0" smtClean="0"/>
              <a:t>2011-2015</a:t>
            </a:r>
            <a:r>
              <a:rPr lang="es-CL" sz="2000" dirty="0" smtClean="0"/>
              <a:t> </a:t>
            </a:r>
            <a:r>
              <a:rPr lang="es-CL" sz="1800" dirty="0" smtClean="0"/>
              <a:t>(Porcentaje de avance sobre Ley Aprobada)</a:t>
            </a:r>
            <a:endParaRPr lang="es-ES" sz="14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10</a:t>
            </a:fld>
            <a:endParaRPr lang="en-US"/>
          </a:p>
        </p:txBody>
      </p:sp>
      <p:graphicFrame>
        <p:nvGraphicFramePr>
          <p:cNvPr id="6" name="5 Gráfico"/>
          <p:cNvGraphicFramePr/>
          <p:nvPr/>
        </p:nvGraphicFramePr>
        <p:xfrm>
          <a:off x="611561" y="1484784"/>
          <a:ext cx="7705351" cy="45365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44624"/>
            <a:ext cx="8164513" cy="1143000"/>
          </a:xfrm>
        </p:spPr>
        <p:txBody>
          <a:bodyPr/>
          <a:lstStyle/>
          <a:p>
            <a:r>
              <a:rPr lang="es-CL" sz="2000" b="1" dirty="0" smtClean="0"/>
              <a:t>Gasto Gobierno Central Presupuestario </a:t>
            </a:r>
            <a:br>
              <a:rPr lang="es-CL" sz="2000" b="1" dirty="0" smtClean="0"/>
            </a:br>
            <a:r>
              <a:rPr lang="es-CL" sz="2000" b="1" dirty="0" smtClean="0"/>
              <a:t>Ejecución mensual tercer trimestre 2011 - 2015</a:t>
            </a:r>
            <a:br>
              <a:rPr lang="es-CL" sz="2000" b="1" dirty="0" smtClean="0"/>
            </a:br>
            <a:r>
              <a:rPr lang="es-CL" sz="1800" dirty="0" smtClean="0"/>
              <a:t>(Porcentaje de avance sobre Ley Aprobada) </a:t>
            </a:r>
            <a:endParaRPr lang="es-ES" sz="2000"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11</a:t>
            </a:fld>
            <a:endParaRPr lang="en-US"/>
          </a:p>
        </p:txBody>
      </p:sp>
      <p:graphicFrame>
        <p:nvGraphicFramePr>
          <p:cNvPr id="5" name="4 Tabla"/>
          <p:cNvGraphicFramePr>
            <a:graphicFrameLocks noGrp="1"/>
          </p:cNvGraphicFramePr>
          <p:nvPr/>
        </p:nvGraphicFramePr>
        <p:xfrm>
          <a:off x="395535" y="1700809"/>
          <a:ext cx="8280920" cy="3690903"/>
        </p:xfrm>
        <a:graphic>
          <a:graphicData uri="http://schemas.openxmlformats.org/drawingml/2006/table">
            <a:tbl>
              <a:tblPr/>
              <a:tblGrid>
                <a:gridCol w="1088734"/>
                <a:gridCol w="927491"/>
                <a:gridCol w="936104"/>
                <a:gridCol w="980016"/>
                <a:gridCol w="1084189"/>
                <a:gridCol w="1088734"/>
                <a:gridCol w="1086918"/>
                <a:gridCol w="1088734"/>
              </a:tblGrid>
              <a:tr h="648071">
                <a:tc rowSpan="2">
                  <a:txBody>
                    <a:bodyPr/>
                    <a:lstStyle/>
                    <a:p>
                      <a:pPr algn="ctr">
                        <a:lnSpc>
                          <a:spcPct val="115000"/>
                        </a:lnSpc>
                        <a:spcAft>
                          <a:spcPts val="0"/>
                        </a:spcAft>
                      </a:pPr>
                      <a:r>
                        <a:rPr lang="es-CL" sz="1600" b="1" dirty="0">
                          <a:solidFill>
                            <a:srgbClr val="FFFFFF"/>
                          </a:solidFill>
                          <a:latin typeface="Calibri"/>
                          <a:ea typeface="Times New Roman"/>
                          <a:cs typeface="Times New Roman"/>
                        </a:rPr>
                        <a:t>Año</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rowSpan="2">
                  <a:txBody>
                    <a:bodyPr/>
                    <a:lstStyle/>
                    <a:p>
                      <a:pPr algn="ctr">
                        <a:lnSpc>
                          <a:spcPct val="115000"/>
                        </a:lnSpc>
                        <a:spcAft>
                          <a:spcPts val="0"/>
                        </a:spcAft>
                      </a:pPr>
                      <a:r>
                        <a:rPr lang="es-CL" sz="1600" b="1" dirty="0">
                          <a:solidFill>
                            <a:srgbClr val="FFFFFF"/>
                          </a:solidFill>
                          <a:latin typeface="Calibri"/>
                          <a:ea typeface="Times New Roman"/>
                          <a:cs typeface="Times New Roman"/>
                        </a:rPr>
                        <a:t>I trimestre  </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rowSpan="2">
                  <a:txBody>
                    <a:bodyPr/>
                    <a:lstStyle/>
                    <a:p>
                      <a:pPr algn="ctr">
                        <a:lnSpc>
                          <a:spcPct val="115000"/>
                        </a:lnSpc>
                        <a:spcAft>
                          <a:spcPts val="0"/>
                        </a:spcAft>
                      </a:pPr>
                      <a:r>
                        <a:rPr lang="es-CL" sz="1600" b="1">
                          <a:solidFill>
                            <a:srgbClr val="FFFFFF"/>
                          </a:solidFill>
                          <a:latin typeface="Calibri"/>
                          <a:ea typeface="Times New Roman"/>
                          <a:cs typeface="Times New Roman"/>
                        </a:rPr>
                        <a:t>II trimestre</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rowSpan="2">
                  <a:txBody>
                    <a:bodyPr/>
                    <a:lstStyle/>
                    <a:p>
                      <a:pPr algn="ctr">
                        <a:lnSpc>
                          <a:spcPct val="115000"/>
                        </a:lnSpc>
                        <a:spcAft>
                          <a:spcPts val="0"/>
                        </a:spcAft>
                      </a:pPr>
                      <a:r>
                        <a:rPr lang="es-CL" sz="1600" b="1">
                          <a:solidFill>
                            <a:srgbClr val="FFFFFF"/>
                          </a:solidFill>
                          <a:latin typeface="Calibri"/>
                          <a:ea typeface="Times New Roman"/>
                          <a:cs typeface="Times New Roman"/>
                        </a:rPr>
                        <a:t>julio</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rowSpan="2">
                  <a:txBody>
                    <a:bodyPr/>
                    <a:lstStyle/>
                    <a:p>
                      <a:pPr algn="ctr">
                        <a:lnSpc>
                          <a:spcPct val="115000"/>
                        </a:lnSpc>
                        <a:spcAft>
                          <a:spcPts val="0"/>
                        </a:spcAft>
                      </a:pPr>
                      <a:r>
                        <a:rPr lang="es-CL" sz="1600" b="1">
                          <a:solidFill>
                            <a:srgbClr val="FFFFFF"/>
                          </a:solidFill>
                          <a:latin typeface="Calibri"/>
                          <a:ea typeface="Times New Roman"/>
                          <a:cs typeface="Times New Roman"/>
                        </a:rPr>
                        <a:t>agosto </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rowSpan="2">
                  <a:txBody>
                    <a:bodyPr/>
                    <a:lstStyle/>
                    <a:p>
                      <a:pPr algn="ctr">
                        <a:lnSpc>
                          <a:spcPct val="115000"/>
                        </a:lnSpc>
                        <a:spcAft>
                          <a:spcPts val="0"/>
                        </a:spcAft>
                      </a:pPr>
                      <a:r>
                        <a:rPr lang="es-CL" sz="1600" b="1" dirty="0">
                          <a:solidFill>
                            <a:srgbClr val="FFFFFF"/>
                          </a:solidFill>
                          <a:latin typeface="Calibri"/>
                          <a:ea typeface="Times New Roman"/>
                          <a:cs typeface="Times New Roman"/>
                        </a:rPr>
                        <a:t>septiembre</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rowSpan="2">
                  <a:txBody>
                    <a:bodyPr/>
                    <a:lstStyle/>
                    <a:p>
                      <a:pPr algn="ctr">
                        <a:lnSpc>
                          <a:spcPct val="115000"/>
                        </a:lnSpc>
                        <a:spcAft>
                          <a:spcPts val="0"/>
                        </a:spcAft>
                      </a:pPr>
                      <a:r>
                        <a:rPr lang="es-CL" sz="1600" b="1" dirty="0">
                          <a:solidFill>
                            <a:srgbClr val="FFFFFF"/>
                          </a:solidFill>
                          <a:latin typeface="Calibri"/>
                          <a:ea typeface="Times New Roman"/>
                          <a:cs typeface="Times New Roman"/>
                        </a:rPr>
                        <a:t>III </a:t>
                      </a:r>
                      <a:endParaRPr lang="es-CL" sz="1600" b="1" dirty="0" smtClean="0">
                        <a:solidFill>
                          <a:srgbClr val="FFFFFF"/>
                        </a:solidFill>
                        <a:latin typeface="Calibri"/>
                        <a:ea typeface="Times New Roman"/>
                        <a:cs typeface="Times New Roman"/>
                      </a:endParaRPr>
                    </a:p>
                    <a:p>
                      <a:pPr algn="ctr">
                        <a:lnSpc>
                          <a:spcPct val="115000"/>
                        </a:lnSpc>
                        <a:spcAft>
                          <a:spcPts val="0"/>
                        </a:spcAft>
                      </a:pPr>
                      <a:r>
                        <a:rPr lang="es-CL" sz="1600" b="1" dirty="0" smtClean="0">
                          <a:solidFill>
                            <a:srgbClr val="FFFFFF"/>
                          </a:solidFill>
                          <a:latin typeface="Calibri"/>
                          <a:ea typeface="Times New Roman"/>
                          <a:cs typeface="Times New Roman"/>
                        </a:rPr>
                        <a:t>trimestre</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600" b="1" dirty="0">
                          <a:solidFill>
                            <a:srgbClr val="FFFFFF"/>
                          </a:solidFill>
                          <a:latin typeface="Calibri"/>
                          <a:ea typeface="Times New Roman"/>
                          <a:cs typeface="Times New Roman"/>
                        </a:rPr>
                        <a:t>Acumulado </a:t>
                      </a:r>
                      <a:r>
                        <a:rPr lang="es-CL" sz="1600" b="1" dirty="0" smtClean="0">
                          <a:solidFill>
                            <a:srgbClr val="FFFFFF"/>
                          </a:solidFill>
                          <a:latin typeface="Calibri"/>
                          <a:ea typeface="Times New Roman"/>
                          <a:cs typeface="Times New Roman"/>
                        </a:rPr>
                        <a:t>al III</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4F81BD"/>
                    </a:solidFill>
                  </a:tcPr>
                </a:tc>
              </a:tr>
              <a:tr h="294923">
                <a:tc vMerge="1">
                  <a:txBody>
                    <a:bodyPr/>
                    <a:lstStyle/>
                    <a:p>
                      <a:endParaRPr lang="es-CL"/>
                    </a:p>
                  </a:txBody>
                  <a:tcPr/>
                </a:tc>
                <a:tc vMerge="1">
                  <a:txBody>
                    <a:bodyPr/>
                    <a:lstStyle/>
                    <a:p>
                      <a:endParaRPr lang="es-CL"/>
                    </a:p>
                  </a:txBody>
                  <a:tcPr/>
                </a:tc>
                <a:tc vMerge="1">
                  <a:txBody>
                    <a:bodyPr/>
                    <a:lstStyle/>
                    <a:p>
                      <a:endParaRPr lang="es-CL"/>
                    </a:p>
                  </a:txBody>
                  <a:tcPr/>
                </a:tc>
                <a:tc vMerge="1">
                  <a:txBody>
                    <a:bodyPr/>
                    <a:lstStyle/>
                    <a:p>
                      <a:endParaRPr lang="es-CL"/>
                    </a:p>
                  </a:txBody>
                  <a:tcPr/>
                </a:tc>
                <a:tc vMerge="1">
                  <a:txBody>
                    <a:bodyPr/>
                    <a:lstStyle/>
                    <a:p>
                      <a:endParaRPr lang="es-CL"/>
                    </a:p>
                  </a:txBody>
                  <a:tcPr/>
                </a:tc>
                <a:tc vMerge="1">
                  <a:txBody>
                    <a:bodyPr/>
                    <a:lstStyle/>
                    <a:p>
                      <a:endParaRPr lang="es-CL"/>
                    </a:p>
                  </a:txBody>
                  <a:tcPr/>
                </a:tc>
                <a:tc vMerge="1">
                  <a:txBody>
                    <a:bodyPr/>
                    <a:lstStyle/>
                    <a:p>
                      <a:endParaRPr lang="es-CL"/>
                    </a:p>
                  </a:txBody>
                  <a:tcPr/>
                </a:tc>
                <a:tc>
                  <a:txBody>
                    <a:bodyPr/>
                    <a:lstStyle/>
                    <a:p>
                      <a:pPr algn="ctr">
                        <a:lnSpc>
                          <a:spcPct val="115000"/>
                        </a:lnSpc>
                        <a:spcAft>
                          <a:spcPts val="0"/>
                        </a:spcAft>
                      </a:pPr>
                      <a:r>
                        <a:rPr lang="es-CL" sz="1600" b="1">
                          <a:solidFill>
                            <a:srgbClr val="FFFFFF"/>
                          </a:solidFill>
                          <a:latin typeface="Calibri"/>
                          <a:ea typeface="Times New Roman"/>
                          <a:cs typeface="Times New Roman"/>
                        </a:rPr>
                        <a:t> trimestre</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4F81BD"/>
                    </a:solidFill>
                  </a:tcPr>
                </a:tc>
              </a:tr>
              <a:tr h="544140">
                <a:tc>
                  <a:txBody>
                    <a:bodyPr/>
                    <a:lstStyle/>
                    <a:p>
                      <a:pPr algn="ctr">
                        <a:lnSpc>
                          <a:spcPct val="115000"/>
                        </a:lnSpc>
                        <a:spcAft>
                          <a:spcPts val="0"/>
                        </a:spcAft>
                      </a:pPr>
                      <a:r>
                        <a:rPr lang="es-CL" sz="1600" b="1">
                          <a:solidFill>
                            <a:srgbClr val="000000"/>
                          </a:solidFill>
                          <a:latin typeface="Calibri"/>
                          <a:ea typeface="Times New Roman"/>
                          <a:cs typeface="Times New Roman"/>
                        </a:rPr>
                        <a:t>2015</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600" b="1" dirty="0">
                          <a:solidFill>
                            <a:srgbClr val="000000"/>
                          </a:solidFill>
                          <a:latin typeface="Calibri"/>
                          <a:ea typeface="Times New Roman"/>
                          <a:cs typeface="Times New Roman"/>
                        </a:rPr>
                        <a:t>21,9</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DBE5F1"/>
                    </a:solidFill>
                  </a:tcPr>
                </a:tc>
                <a:tc>
                  <a:txBody>
                    <a:bodyPr/>
                    <a:lstStyle/>
                    <a:p>
                      <a:pPr algn="ctr">
                        <a:lnSpc>
                          <a:spcPct val="115000"/>
                        </a:lnSpc>
                        <a:spcAft>
                          <a:spcPts val="0"/>
                        </a:spcAft>
                      </a:pPr>
                      <a:r>
                        <a:rPr lang="es-CL" sz="1600" b="1" dirty="0">
                          <a:solidFill>
                            <a:srgbClr val="000000"/>
                          </a:solidFill>
                          <a:latin typeface="Calibri"/>
                          <a:ea typeface="Times New Roman"/>
                          <a:cs typeface="Times New Roman"/>
                        </a:rPr>
                        <a:t>23,5</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DBE5F1"/>
                    </a:solidFill>
                  </a:tcPr>
                </a:tc>
                <a:tc>
                  <a:txBody>
                    <a:bodyPr/>
                    <a:lstStyle/>
                    <a:p>
                      <a:pPr algn="ctr">
                        <a:lnSpc>
                          <a:spcPct val="115000"/>
                        </a:lnSpc>
                        <a:spcAft>
                          <a:spcPts val="0"/>
                        </a:spcAft>
                      </a:pPr>
                      <a:r>
                        <a:rPr lang="es-CL" sz="1600" b="1" dirty="0">
                          <a:solidFill>
                            <a:srgbClr val="000000"/>
                          </a:solidFill>
                          <a:latin typeface="Calibri"/>
                          <a:ea typeface="Times New Roman"/>
                          <a:cs typeface="Times New Roman"/>
                        </a:rPr>
                        <a:t>8,2</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600" b="1">
                          <a:solidFill>
                            <a:srgbClr val="000000"/>
                          </a:solidFill>
                          <a:latin typeface="Calibri"/>
                          <a:ea typeface="Times New Roman"/>
                          <a:cs typeface="Times New Roman"/>
                        </a:rPr>
                        <a:t>8,2</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600" b="1">
                          <a:solidFill>
                            <a:srgbClr val="000000"/>
                          </a:solidFill>
                          <a:latin typeface="Calibri"/>
                          <a:ea typeface="Times New Roman"/>
                          <a:cs typeface="Times New Roman"/>
                        </a:rPr>
                        <a:t>8,5</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600" b="1">
                          <a:solidFill>
                            <a:srgbClr val="000000"/>
                          </a:solidFill>
                          <a:latin typeface="Calibri"/>
                          <a:ea typeface="Times New Roman"/>
                          <a:cs typeface="Times New Roman"/>
                        </a:rPr>
                        <a:t>24,9</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DBE5F1"/>
                    </a:solidFill>
                  </a:tcPr>
                </a:tc>
                <a:tc>
                  <a:txBody>
                    <a:bodyPr/>
                    <a:lstStyle/>
                    <a:p>
                      <a:pPr algn="ctr">
                        <a:lnSpc>
                          <a:spcPct val="115000"/>
                        </a:lnSpc>
                        <a:spcAft>
                          <a:spcPts val="0"/>
                        </a:spcAft>
                      </a:pPr>
                      <a:r>
                        <a:rPr lang="es-CL" sz="1600" b="1">
                          <a:solidFill>
                            <a:srgbClr val="000000"/>
                          </a:solidFill>
                          <a:latin typeface="Calibri"/>
                          <a:ea typeface="Times New Roman"/>
                          <a:cs typeface="Times New Roman"/>
                        </a:rPr>
                        <a:t>70,3</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95B3D7"/>
                    </a:solidFill>
                  </a:tcPr>
                </a:tc>
              </a:tr>
              <a:tr h="544140">
                <a:tc>
                  <a:txBody>
                    <a:bodyPr/>
                    <a:lstStyle/>
                    <a:p>
                      <a:pPr algn="ctr">
                        <a:lnSpc>
                          <a:spcPct val="115000"/>
                        </a:lnSpc>
                        <a:spcAft>
                          <a:spcPts val="0"/>
                        </a:spcAft>
                      </a:pPr>
                      <a:r>
                        <a:rPr lang="es-CL" sz="1600" b="1">
                          <a:solidFill>
                            <a:srgbClr val="000000"/>
                          </a:solidFill>
                          <a:latin typeface="Calibri"/>
                          <a:ea typeface="Times New Roman"/>
                          <a:cs typeface="Times New Roman"/>
                        </a:rPr>
                        <a:t>2014</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ctr">
                        <a:lnSpc>
                          <a:spcPct val="115000"/>
                        </a:lnSpc>
                        <a:spcAft>
                          <a:spcPts val="0"/>
                        </a:spcAft>
                      </a:pPr>
                      <a:r>
                        <a:rPr lang="es-CL" sz="1600" b="1">
                          <a:solidFill>
                            <a:srgbClr val="000000"/>
                          </a:solidFill>
                          <a:latin typeface="Calibri"/>
                          <a:ea typeface="Times New Roman"/>
                          <a:cs typeface="Times New Roman"/>
                        </a:rPr>
                        <a:t>21,7</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DBE5F1"/>
                    </a:solidFill>
                  </a:tcPr>
                </a:tc>
                <a:tc>
                  <a:txBody>
                    <a:bodyPr/>
                    <a:lstStyle/>
                    <a:p>
                      <a:pPr algn="ctr">
                        <a:lnSpc>
                          <a:spcPct val="115000"/>
                        </a:lnSpc>
                        <a:spcAft>
                          <a:spcPts val="0"/>
                        </a:spcAft>
                      </a:pPr>
                      <a:r>
                        <a:rPr lang="es-CL" sz="1600" b="1">
                          <a:solidFill>
                            <a:srgbClr val="000000"/>
                          </a:solidFill>
                          <a:latin typeface="Calibri"/>
                          <a:ea typeface="Times New Roman"/>
                          <a:cs typeface="Times New Roman"/>
                        </a:rPr>
                        <a:t>23,9</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DBE5F1"/>
                    </a:solidFill>
                  </a:tcPr>
                </a:tc>
                <a:tc>
                  <a:txBody>
                    <a:bodyPr/>
                    <a:lstStyle/>
                    <a:p>
                      <a:pPr algn="ctr">
                        <a:lnSpc>
                          <a:spcPct val="115000"/>
                        </a:lnSpc>
                        <a:spcAft>
                          <a:spcPts val="0"/>
                        </a:spcAft>
                      </a:pPr>
                      <a:r>
                        <a:rPr lang="es-CL" sz="1600" dirty="0">
                          <a:solidFill>
                            <a:srgbClr val="000000"/>
                          </a:solidFill>
                          <a:latin typeface="Calibri"/>
                          <a:ea typeface="Times New Roman"/>
                          <a:cs typeface="Times New Roman"/>
                        </a:rPr>
                        <a:t>8,1</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ctr">
                        <a:lnSpc>
                          <a:spcPct val="115000"/>
                        </a:lnSpc>
                        <a:spcAft>
                          <a:spcPts val="0"/>
                        </a:spcAft>
                      </a:pPr>
                      <a:r>
                        <a:rPr lang="es-CL" sz="1600" dirty="0">
                          <a:solidFill>
                            <a:srgbClr val="000000"/>
                          </a:solidFill>
                          <a:latin typeface="Calibri"/>
                          <a:ea typeface="Times New Roman"/>
                          <a:cs typeface="Times New Roman"/>
                        </a:rPr>
                        <a:t>7,8</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ctr">
                        <a:lnSpc>
                          <a:spcPct val="115000"/>
                        </a:lnSpc>
                        <a:spcAft>
                          <a:spcPts val="0"/>
                        </a:spcAft>
                      </a:pPr>
                      <a:r>
                        <a:rPr lang="es-CL" sz="1600" dirty="0">
                          <a:solidFill>
                            <a:srgbClr val="000000"/>
                          </a:solidFill>
                          <a:latin typeface="Calibri"/>
                          <a:ea typeface="Times New Roman"/>
                          <a:cs typeface="Times New Roman"/>
                        </a:rPr>
                        <a:t>8,6</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ctr">
                        <a:lnSpc>
                          <a:spcPct val="115000"/>
                        </a:lnSpc>
                        <a:spcAft>
                          <a:spcPts val="0"/>
                        </a:spcAft>
                      </a:pPr>
                      <a:r>
                        <a:rPr lang="es-CL" sz="1600" b="1" dirty="0">
                          <a:solidFill>
                            <a:srgbClr val="000000"/>
                          </a:solidFill>
                          <a:latin typeface="Calibri"/>
                          <a:ea typeface="Times New Roman"/>
                          <a:cs typeface="Times New Roman"/>
                        </a:rPr>
                        <a:t>24,5</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DBE5F1"/>
                    </a:solidFill>
                  </a:tcPr>
                </a:tc>
                <a:tc>
                  <a:txBody>
                    <a:bodyPr/>
                    <a:lstStyle/>
                    <a:p>
                      <a:pPr algn="ctr">
                        <a:lnSpc>
                          <a:spcPct val="115000"/>
                        </a:lnSpc>
                        <a:spcAft>
                          <a:spcPts val="0"/>
                        </a:spcAft>
                      </a:pPr>
                      <a:r>
                        <a:rPr lang="es-CL" sz="1600" b="1">
                          <a:solidFill>
                            <a:srgbClr val="000000"/>
                          </a:solidFill>
                          <a:latin typeface="Calibri"/>
                          <a:ea typeface="Times New Roman"/>
                          <a:cs typeface="Times New Roman"/>
                        </a:rPr>
                        <a:t>70,0</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95B3D7"/>
                    </a:solidFill>
                  </a:tcPr>
                </a:tc>
              </a:tr>
              <a:tr h="544140">
                <a:tc>
                  <a:txBody>
                    <a:bodyPr/>
                    <a:lstStyle/>
                    <a:p>
                      <a:pPr algn="ctr">
                        <a:lnSpc>
                          <a:spcPct val="115000"/>
                        </a:lnSpc>
                        <a:spcAft>
                          <a:spcPts val="0"/>
                        </a:spcAft>
                      </a:pPr>
                      <a:r>
                        <a:rPr lang="es-CL" sz="1600" b="1">
                          <a:solidFill>
                            <a:srgbClr val="000000"/>
                          </a:solidFill>
                          <a:latin typeface="Calibri"/>
                          <a:ea typeface="Times New Roman"/>
                          <a:cs typeface="Times New Roman"/>
                        </a:rPr>
                        <a:t>2013</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ctr">
                        <a:lnSpc>
                          <a:spcPct val="115000"/>
                        </a:lnSpc>
                        <a:spcAft>
                          <a:spcPts val="0"/>
                        </a:spcAft>
                      </a:pPr>
                      <a:r>
                        <a:rPr lang="es-CL" sz="1600" b="1">
                          <a:solidFill>
                            <a:srgbClr val="000000"/>
                          </a:solidFill>
                          <a:latin typeface="Calibri"/>
                          <a:ea typeface="Times New Roman"/>
                          <a:cs typeface="Times New Roman"/>
                        </a:rPr>
                        <a:t>20,5</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DBE5F1"/>
                    </a:solidFill>
                  </a:tcPr>
                </a:tc>
                <a:tc>
                  <a:txBody>
                    <a:bodyPr/>
                    <a:lstStyle/>
                    <a:p>
                      <a:pPr algn="ctr">
                        <a:lnSpc>
                          <a:spcPct val="115000"/>
                        </a:lnSpc>
                        <a:spcAft>
                          <a:spcPts val="0"/>
                        </a:spcAft>
                      </a:pPr>
                      <a:r>
                        <a:rPr lang="es-CL" sz="1600" b="1">
                          <a:solidFill>
                            <a:srgbClr val="000000"/>
                          </a:solidFill>
                          <a:latin typeface="Calibri"/>
                          <a:ea typeface="Times New Roman"/>
                          <a:cs typeface="Times New Roman"/>
                        </a:rPr>
                        <a:t>23,6</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DBE5F1"/>
                    </a:solidFill>
                  </a:tcPr>
                </a:tc>
                <a:tc>
                  <a:txBody>
                    <a:bodyPr/>
                    <a:lstStyle/>
                    <a:p>
                      <a:pPr algn="ctr">
                        <a:lnSpc>
                          <a:spcPct val="115000"/>
                        </a:lnSpc>
                        <a:spcAft>
                          <a:spcPts val="0"/>
                        </a:spcAft>
                      </a:pPr>
                      <a:r>
                        <a:rPr lang="es-CL" sz="1600">
                          <a:solidFill>
                            <a:srgbClr val="000000"/>
                          </a:solidFill>
                          <a:latin typeface="Calibri"/>
                          <a:ea typeface="Times New Roman"/>
                          <a:cs typeface="Times New Roman"/>
                        </a:rPr>
                        <a:t>8,1</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7,6</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8,0</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ctr">
                        <a:lnSpc>
                          <a:spcPct val="115000"/>
                        </a:lnSpc>
                        <a:spcAft>
                          <a:spcPts val="0"/>
                        </a:spcAft>
                      </a:pPr>
                      <a:r>
                        <a:rPr lang="es-CL" sz="1600" b="1" dirty="0">
                          <a:solidFill>
                            <a:srgbClr val="000000"/>
                          </a:solidFill>
                          <a:latin typeface="Calibri"/>
                          <a:ea typeface="Times New Roman"/>
                          <a:cs typeface="Times New Roman"/>
                        </a:rPr>
                        <a:t>23,7</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DBE5F1"/>
                    </a:solidFill>
                  </a:tcPr>
                </a:tc>
                <a:tc>
                  <a:txBody>
                    <a:bodyPr/>
                    <a:lstStyle/>
                    <a:p>
                      <a:pPr algn="ctr">
                        <a:lnSpc>
                          <a:spcPct val="115000"/>
                        </a:lnSpc>
                        <a:spcAft>
                          <a:spcPts val="0"/>
                        </a:spcAft>
                      </a:pPr>
                      <a:r>
                        <a:rPr lang="es-CL" sz="1600" b="1">
                          <a:solidFill>
                            <a:srgbClr val="000000"/>
                          </a:solidFill>
                          <a:latin typeface="Calibri"/>
                          <a:ea typeface="Times New Roman"/>
                          <a:cs typeface="Times New Roman"/>
                        </a:rPr>
                        <a:t>67,8</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95B3D7"/>
                    </a:solidFill>
                  </a:tcPr>
                </a:tc>
              </a:tr>
              <a:tr h="544140">
                <a:tc>
                  <a:txBody>
                    <a:bodyPr/>
                    <a:lstStyle/>
                    <a:p>
                      <a:pPr algn="ctr">
                        <a:lnSpc>
                          <a:spcPct val="115000"/>
                        </a:lnSpc>
                        <a:spcAft>
                          <a:spcPts val="0"/>
                        </a:spcAft>
                      </a:pPr>
                      <a:r>
                        <a:rPr lang="es-CL" sz="1600" b="1">
                          <a:solidFill>
                            <a:srgbClr val="000000"/>
                          </a:solidFill>
                          <a:latin typeface="Calibri"/>
                          <a:ea typeface="Times New Roman"/>
                          <a:cs typeface="Times New Roman"/>
                        </a:rPr>
                        <a:t>2012</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ctr">
                        <a:lnSpc>
                          <a:spcPct val="115000"/>
                        </a:lnSpc>
                        <a:spcAft>
                          <a:spcPts val="0"/>
                        </a:spcAft>
                      </a:pPr>
                      <a:r>
                        <a:rPr lang="es-CL" sz="1600" b="1">
                          <a:solidFill>
                            <a:srgbClr val="000000"/>
                          </a:solidFill>
                          <a:latin typeface="Calibri"/>
                          <a:ea typeface="Times New Roman"/>
                          <a:cs typeface="Times New Roman"/>
                        </a:rPr>
                        <a:t>20,9</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DBE5F1"/>
                    </a:solidFill>
                  </a:tcPr>
                </a:tc>
                <a:tc>
                  <a:txBody>
                    <a:bodyPr/>
                    <a:lstStyle/>
                    <a:p>
                      <a:pPr algn="ctr">
                        <a:lnSpc>
                          <a:spcPct val="115000"/>
                        </a:lnSpc>
                        <a:spcAft>
                          <a:spcPts val="0"/>
                        </a:spcAft>
                      </a:pPr>
                      <a:r>
                        <a:rPr lang="es-CL" sz="1600" b="1">
                          <a:solidFill>
                            <a:srgbClr val="000000"/>
                          </a:solidFill>
                          <a:latin typeface="Calibri"/>
                          <a:ea typeface="Times New Roman"/>
                          <a:cs typeface="Times New Roman"/>
                        </a:rPr>
                        <a:t>22,8</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DBE5F1"/>
                    </a:solidFill>
                  </a:tcPr>
                </a:tc>
                <a:tc>
                  <a:txBody>
                    <a:bodyPr/>
                    <a:lstStyle/>
                    <a:p>
                      <a:pPr algn="ctr">
                        <a:lnSpc>
                          <a:spcPct val="115000"/>
                        </a:lnSpc>
                        <a:spcAft>
                          <a:spcPts val="0"/>
                        </a:spcAft>
                      </a:pPr>
                      <a:r>
                        <a:rPr lang="es-CL" sz="1600">
                          <a:solidFill>
                            <a:srgbClr val="000000"/>
                          </a:solidFill>
                          <a:latin typeface="Calibri"/>
                          <a:ea typeface="Times New Roman"/>
                          <a:cs typeface="Times New Roman"/>
                        </a:rPr>
                        <a:t>8,0</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7,7</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8,1</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ctr">
                        <a:lnSpc>
                          <a:spcPct val="115000"/>
                        </a:lnSpc>
                        <a:spcAft>
                          <a:spcPts val="0"/>
                        </a:spcAft>
                      </a:pPr>
                      <a:r>
                        <a:rPr lang="es-CL" sz="1600" b="1" dirty="0">
                          <a:solidFill>
                            <a:srgbClr val="000000"/>
                          </a:solidFill>
                          <a:latin typeface="Calibri"/>
                          <a:ea typeface="Times New Roman"/>
                          <a:cs typeface="Times New Roman"/>
                        </a:rPr>
                        <a:t>23,9</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DBE5F1"/>
                    </a:solidFill>
                  </a:tcPr>
                </a:tc>
                <a:tc>
                  <a:txBody>
                    <a:bodyPr/>
                    <a:lstStyle/>
                    <a:p>
                      <a:pPr algn="ctr">
                        <a:lnSpc>
                          <a:spcPct val="115000"/>
                        </a:lnSpc>
                        <a:spcAft>
                          <a:spcPts val="0"/>
                        </a:spcAft>
                      </a:pPr>
                      <a:r>
                        <a:rPr lang="es-CL" sz="1600" b="1">
                          <a:solidFill>
                            <a:srgbClr val="000000"/>
                          </a:solidFill>
                          <a:latin typeface="Calibri"/>
                          <a:ea typeface="Times New Roman"/>
                          <a:cs typeface="Times New Roman"/>
                        </a:rPr>
                        <a:t>67,6</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95B3D7"/>
                    </a:solidFill>
                  </a:tcPr>
                </a:tc>
              </a:tr>
              <a:tr h="571349">
                <a:tc>
                  <a:txBody>
                    <a:bodyPr/>
                    <a:lstStyle/>
                    <a:p>
                      <a:pPr algn="ctr">
                        <a:lnSpc>
                          <a:spcPct val="115000"/>
                        </a:lnSpc>
                        <a:spcAft>
                          <a:spcPts val="0"/>
                        </a:spcAft>
                      </a:pPr>
                      <a:r>
                        <a:rPr lang="es-CL" sz="1600" b="1">
                          <a:solidFill>
                            <a:srgbClr val="000000"/>
                          </a:solidFill>
                          <a:latin typeface="Calibri"/>
                          <a:ea typeface="Times New Roman"/>
                          <a:cs typeface="Times New Roman"/>
                        </a:rPr>
                        <a:t>2011</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es-CL" sz="1600" b="1">
                          <a:solidFill>
                            <a:srgbClr val="000000"/>
                          </a:solidFill>
                          <a:latin typeface="Calibri"/>
                          <a:ea typeface="Times New Roman"/>
                          <a:cs typeface="Times New Roman"/>
                        </a:rPr>
                        <a:t>19,7</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es-CL" sz="1600" b="1">
                          <a:solidFill>
                            <a:srgbClr val="000000"/>
                          </a:solidFill>
                          <a:latin typeface="Calibri"/>
                          <a:ea typeface="Times New Roman"/>
                          <a:cs typeface="Times New Roman"/>
                        </a:rPr>
                        <a:t>22,4</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es-CL" sz="1600">
                          <a:solidFill>
                            <a:srgbClr val="000000"/>
                          </a:solidFill>
                          <a:latin typeface="Calibri"/>
                          <a:ea typeface="Times New Roman"/>
                          <a:cs typeface="Times New Roman"/>
                        </a:rPr>
                        <a:t>7,6</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es-CL" sz="1600" dirty="0">
                          <a:solidFill>
                            <a:srgbClr val="000000"/>
                          </a:solidFill>
                          <a:latin typeface="Calibri"/>
                          <a:ea typeface="Times New Roman"/>
                          <a:cs typeface="Times New Roman"/>
                        </a:rPr>
                        <a:t>7,4</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es-CL" sz="1600">
                          <a:solidFill>
                            <a:srgbClr val="000000"/>
                          </a:solidFill>
                          <a:latin typeface="Calibri"/>
                          <a:ea typeface="Times New Roman"/>
                          <a:cs typeface="Times New Roman"/>
                        </a:rPr>
                        <a:t>8,2</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es-CL" sz="1600" b="1" dirty="0">
                          <a:solidFill>
                            <a:srgbClr val="000000"/>
                          </a:solidFill>
                          <a:latin typeface="Calibri"/>
                          <a:ea typeface="Times New Roman"/>
                          <a:cs typeface="Times New Roman"/>
                        </a:rPr>
                        <a:t>23,3</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es-CL" sz="1600" b="1" dirty="0">
                          <a:solidFill>
                            <a:srgbClr val="000000"/>
                          </a:solidFill>
                          <a:latin typeface="Calibri"/>
                          <a:ea typeface="Times New Roman"/>
                          <a:cs typeface="Times New Roman"/>
                        </a:rPr>
                        <a:t>65,3</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95B3D7"/>
                    </a:solidFill>
                  </a:tcPr>
                </a:tc>
              </a:tr>
            </a:tbl>
          </a:graphicData>
        </a:graphic>
      </p:graphicFrame>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44624"/>
            <a:ext cx="8164513" cy="1143000"/>
          </a:xfrm>
        </p:spPr>
        <p:txBody>
          <a:bodyPr/>
          <a:lstStyle/>
          <a:p>
            <a:r>
              <a:rPr lang="es-CL" sz="2000" b="1" dirty="0" smtClean="0"/>
              <a:t>Gastos Gobierno Central Presupuestario</a:t>
            </a:r>
            <a:br>
              <a:rPr lang="es-CL" sz="2000" b="1" dirty="0" smtClean="0"/>
            </a:br>
            <a:r>
              <a:rPr lang="es-CL" sz="2000" b="1" dirty="0" smtClean="0"/>
              <a:t>Al tercer trimestre 2015</a:t>
            </a:r>
            <a:br>
              <a:rPr lang="es-CL" sz="2000" b="1" dirty="0" smtClean="0"/>
            </a:br>
            <a:r>
              <a:rPr lang="es-CL" sz="1800" dirty="0" smtClean="0"/>
              <a:t>(millones de pesos y %) </a:t>
            </a:r>
            <a:endParaRPr lang="es-ES" sz="2000"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12</a:t>
            </a:fld>
            <a:endParaRPr lang="en-US"/>
          </a:p>
        </p:txBody>
      </p:sp>
      <p:graphicFrame>
        <p:nvGraphicFramePr>
          <p:cNvPr id="6" name="5 Tabla"/>
          <p:cNvGraphicFramePr>
            <a:graphicFrameLocks noGrp="1"/>
          </p:cNvGraphicFramePr>
          <p:nvPr/>
        </p:nvGraphicFramePr>
        <p:xfrm>
          <a:off x="539553" y="1844825"/>
          <a:ext cx="7344816" cy="2664295"/>
        </p:xfrm>
        <a:graphic>
          <a:graphicData uri="http://schemas.openxmlformats.org/drawingml/2006/table">
            <a:tbl>
              <a:tblPr/>
              <a:tblGrid>
                <a:gridCol w="3203590"/>
                <a:gridCol w="1657467"/>
                <a:gridCol w="1311714"/>
                <a:gridCol w="1172045"/>
              </a:tblGrid>
              <a:tr h="532859">
                <a:tc rowSpan="2">
                  <a:txBody>
                    <a:bodyPr/>
                    <a:lstStyle/>
                    <a:p>
                      <a:pPr>
                        <a:lnSpc>
                          <a:spcPct val="115000"/>
                        </a:lnSpc>
                        <a:spcAft>
                          <a:spcPts val="0"/>
                        </a:spcAft>
                      </a:pPr>
                      <a:r>
                        <a:rPr lang="es-CL" sz="2000" dirty="0">
                          <a:solidFill>
                            <a:srgbClr val="000000"/>
                          </a:solidFill>
                          <a:latin typeface="Calibri"/>
                          <a:ea typeface="Times New Roman"/>
                          <a:cs typeface="Times New Roman"/>
                        </a:rPr>
                        <a:t> </a:t>
                      </a:r>
                      <a:endParaRPr lang="es-CL" sz="2000" dirty="0">
                        <a:latin typeface="Calibri"/>
                        <a:ea typeface="Calibri"/>
                        <a:cs typeface="Times New Roman"/>
                      </a:endParaRPr>
                    </a:p>
                  </a:txBody>
                  <a:tcPr marL="44450" marR="44450" marT="0" marB="0" anchor="b">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indent="382270">
                        <a:lnSpc>
                          <a:spcPct val="115000"/>
                        </a:lnSpc>
                        <a:spcAft>
                          <a:spcPts val="0"/>
                        </a:spcAft>
                      </a:pPr>
                      <a:r>
                        <a:rPr lang="es-CL" sz="1600" b="1">
                          <a:solidFill>
                            <a:srgbClr val="FFFFFF"/>
                          </a:solidFill>
                          <a:latin typeface="Calibri"/>
                          <a:ea typeface="Times New Roman"/>
                          <a:cs typeface="Times New Roman"/>
                        </a:rPr>
                        <a:t>Millones</a:t>
                      </a:r>
                      <a:endParaRPr lang="es-CL" sz="2000">
                        <a:latin typeface="Calibri"/>
                        <a:ea typeface="Calibri"/>
                        <a:cs typeface="Times New Roman"/>
                      </a:endParaRPr>
                    </a:p>
                  </a:txBody>
                  <a:tcPr marL="44450" marR="44450" marT="0" marB="0" anchor="b">
                    <a:lnL>
                      <a:noFill/>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a:lnSpc>
                          <a:spcPct val="115000"/>
                        </a:lnSpc>
                        <a:spcAft>
                          <a:spcPts val="0"/>
                        </a:spcAft>
                      </a:pPr>
                      <a:r>
                        <a:rPr lang="es-CL" sz="1600" b="1">
                          <a:solidFill>
                            <a:srgbClr val="FFFFFF"/>
                          </a:solidFill>
                          <a:latin typeface="Calibri"/>
                          <a:ea typeface="Times New Roman"/>
                          <a:cs typeface="Times New Roman"/>
                        </a:rPr>
                        <a:t>% del</a:t>
                      </a:r>
                      <a:endParaRPr lang="es-CL" sz="2000">
                        <a:latin typeface="Calibri"/>
                        <a:ea typeface="Calibri"/>
                        <a:cs typeface="Times New Roman"/>
                      </a:endParaRPr>
                    </a:p>
                  </a:txBody>
                  <a:tcPr marL="44450" marR="44450" marT="0" marB="0" anchor="b">
                    <a:lnL>
                      <a:noFill/>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a:lnSpc>
                          <a:spcPct val="115000"/>
                        </a:lnSpc>
                        <a:spcAft>
                          <a:spcPts val="0"/>
                        </a:spcAft>
                      </a:pPr>
                      <a:r>
                        <a:rPr lang="es-CL" sz="1600" b="1">
                          <a:solidFill>
                            <a:srgbClr val="FFFFFF"/>
                          </a:solidFill>
                          <a:latin typeface="Calibri"/>
                          <a:ea typeface="Times New Roman"/>
                          <a:cs typeface="Times New Roman"/>
                        </a:rPr>
                        <a:t>Var. real</a:t>
                      </a:r>
                      <a:endParaRPr lang="es-CL" sz="2000">
                        <a:latin typeface="Calibri"/>
                        <a:ea typeface="Calibri"/>
                        <a:cs typeface="Times New Roman"/>
                      </a:endParaRPr>
                    </a:p>
                  </a:txBody>
                  <a:tcPr marL="44450" marR="44450" marT="0" marB="0" anchor="b">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4F81BD"/>
                    </a:solidFill>
                  </a:tcPr>
                </a:tc>
              </a:tr>
              <a:tr h="532859">
                <a:tc vMerge="1">
                  <a:txBody>
                    <a:bodyPr/>
                    <a:lstStyle/>
                    <a:p>
                      <a:endParaRPr lang="es-CL"/>
                    </a:p>
                  </a:txBody>
                  <a:tcPr/>
                </a:tc>
                <a:tc>
                  <a:txBody>
                    <a:bodyPr/>
                    <a:lstStyle/>
                    <a:p>
                      <a:pPr indent="382270">
                        <a:lnSpc>
                          <a:spcPct val="115000"/>
                        </a:lnSpc>
                        <a:spcAft>
                          <a:spcPts val="0"/>
                        </a:spcAft>
                      </a:pPr>
                      <a:r>
                        <a:rPr lang="es-CL" sz="1600" b="1" dirty="0">
                          <a:solidFill>
                            <a:srgbClr val="FFFFFF"/>
                          </a:solidFill>
                          <a:latin typeface="Calibri"/>
                          <a:ea typeface="Times New Roman"/>
                          <a:cs typeface="Times New Roman"/>
                        </a:rPr>
                        <a:t>de pesos</a:t>
                      </a:r>
                      <a:endParaRPr lang="es-CL" sz="2000" dirty="0">
                        <a:latin typeface="Calibri"/>
                        <a:ea typeface="Calibri"/>
                        <a:cs typeface="Times New Roman"/>
                      </a:endParaRPr>
                    </a:p>
                  </a:txBody>
                  <a:tcPr marL="44450" marR="44450" marT="0" marB="0">
                    <a:lnL>
                      <a:noFill/>
                    </a:lnL>
                    <a:lnR>
                      <a:noFill/>
                    </a:lnR>
                    <a:lnT>
                      <a:noFill/>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600" b="1" dirty="0">
                          <a:solidFill>
                            <a:srgbClr val="FFFFFF"/>
                          </a:solidFill>
                          <a:latin typeface="Calibri"/>
                          <a:ea typeface="Times New Roman"/>
                          <a:cs typeface="Times New Roman"/>
                        </a:rPr>
                        <a:t>total</a:t>
                      </a:r>
                      <a:endParaRPr lang="es-CL" sz="2000" dirty="0">
                        <a:latin typeface="Calibri"/>
                        <a:ea typeface="Calibri"/>
                        <a:cs typeface="Times New Roman"/>
                      </a:endParaRPr>
                    </a:p>
                  </a:txBody>
                  <a:tcPr marL="44450" marR="44450" marT="0" marB="0">
                    <a:lnL>
                      <a:noFill/>
                    </a:lnL>
                    <a:lnR>
                      <a:noFill/>
                    </a:lnR>
                    <a:lnT>
                      <a:noFill/>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600" b="1" dirty="0">
                          <a:solidFill>
                            <a:srgbClr val="FFFFFF"/>
                          </a:solidFill>
                          <a:latin typeface="Calibri"/>
                          <a:ea typeface="Times New Roman"/>
                          <a:cs typeface="Times New Roman"/>
                        </a:rPr>
                        <a:t>anual  (%)</a:t>
                      </a:r>
                      <a:endParaRPr lang="es-CL" sz="2000" dirty="0">
                        <a:latin typeface="Calibri"/>
                        <a:ea typeface="Calibri"/>
                        <a:cs typeface="Times New Roman"/>
                      </a:endParaRPr>
                    </a:p>
                  </a:txBody>
                  <a:tcPr marL="44450" marR="44450" marT="0" marB="0">
                    <a:lnL>
                      <a:noFill/>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4F81BD"/>
                    </a:solidFill>
                  </a:tcPr>
                </a:tc>
              </a:tr>
              <a:tr h="532859">
                <a:tc>
                  <a:txBody>
                    <a:bodyPr/>
                    <a:lstStyle/>
                    <a:p>
                      <a:pPr indent="381000">
                        <a:lnSpc>
                          <a:spcPct val="115000"/>
                        </a:lnSpc>
                        <a:spcAft>
                          <a:spcPts val="0"/>
                        </a:spcAft>
                      </a:pPr>
                      <a:r>
                        <a:rPr lang="es-CL" sz="1600" dirty="0">
                          <a:solidFill>
                            <a:srgbClr val="000000"/>
                          </a:solidFill>
                          <a:latin typeface="Calibri"/>
                          <a:ea typeface="Times New Roman"/>
                          <a:cs typeface="Times New Roman"/>
                        </a:rPr>
                        <a:t>Gastos corrientes</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a:noFill/>
                    </a:lnB>
                  </a:tcPr>
                </a:tc>
                <a:tc>
                  <a:txBody>
                    <a:bodyPr/>
                    <a:lstStyle/>
                    <a:p>
                      <a:pPr indent="381000" algn="r">
                        <a:lnSpc>
                          <a:spcPct val="115000"/>
                        </a:lnSpc>
                        <a:spcAft>
                          <a:spcPts val="0"/>
                        </a:spcAft>
                      </a:pPr>
                      <a:r>
                        <a:rPr lang="es-CL" sz="1600">
                          <a:solidFill>
                            <a:srgbClr val="000000"/>
                          </a:solidFill>
                          <a:latin typeface="Calibri"/>
                          <a:ea typeface="Times New Roman"/>
                          <a:cs typeface="Times New Roman"/>
                        </a:rPr>
                        <a:t>21.468.509</a:t>
                      </a:r>
                      <a:endParaRPr lang="es-CL" sz="200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84,6%</a:t>
                      </a:r>
                      <a:endParaRPr lang="es-CL" sz="200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600" dirty="0" smtClean="0">
                          <a:solidFill>
                            <a:srgbClr val="000000"/>
                          </a:solidFill>
                          <a:latin typeface="Calibri"/>
                          <a:ea typeface="Times New Roman"/>
                          <a:cs typeface="Times New Roman"/>
                        </a:rPr>
                        <a:t>8,1%</a:t>
                      </a:r>
                      <a:endParaRPr lang="es-CL" sz="200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tcPr>
                </a:tc>
              </a:tr>
              <a:tr h="532859">
                <a:tc>
                  <a:txBody>
                    <a:bodyPr/>
                    <a:lstStyle/>
                    <a:p>
                      <a:pPr indent="381000">
                        <a:lnSpc>
                          <a:spcPct val="115000"/>
                        </a:lnSpc>
                        <a:spcAft>
                          <a:spcPts val="0"/>
                        </a:spcAft>
                      </a:pPr>
                      <a:r>
                        <a:rPr lang="es-CL" sz="1600" dirty="0">
                          <a:solidFill>
                            <a:srgbClr val="000000"/>
                          </a:solidFill>
                          <a:latin typeface="Calibri"/>
                          <a:ea typeface="Times New Roman"/>
                          <a:cs typeface="Times New Roman"/>
                        </a:rPr>
                        <a:t>Gastos de capital</a:t>
                      </a:r>
                      <a:endParaRPr lang="es-CL" sz="20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indent="381000" algn="r">
                        <a:lnSpc>
                          <a:spcPct val="115000"/>
                        </a:lnSpc>
                        <a:spcAft>
                          <a:spcPts val="0"/>
                        </a:spcAft>
                      </a:pPr>
                      <a:r>
                        <a:rPr lang="es-CL" sz="1600" dirty="0">
                          <a:solidFill>
                            <a:srgbClr val="000000"/>
                          </a:solidFill>
                          <a:latin typeface="Calibri"/>
                          <a:ea typeface="Times New Roman"/>
                          <a:cs typeface="Times New Roman"/>
                        </a:rPr>
                        <a:t>3.894.984</a:t>
                      </a:r>
                      <a:endParaRPr lang="es-CL" sz="2000" dirty="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15,4%</a:t>
                      </a:r>
                      <a:endParaRPr lang="es-CL" sz="200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600" dirty="0">
                          <a:solidFill>
                            <a:srgbClr val="000000"/>
                          </a:solidFill>
                          <a:latin typeface="Calibri"/>
                          <a:ea typeface="Times New Roman"/>
                          <a:cs typeface="Times New Roman"/>
                        </a:rPr>
                        <a:t>13,4%</a:t>
                      </a:r>
                      <a:endParaRPr lang="es-CL" sz="200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a:noFill/>
                    </a:lnB>
                  </a:tcPr>
                </a:tc>
              </a:tr>
              <a:tr h="532859">
                <a:tc>
                  <a:txBody>
                    <a:bodyPr/>
                    <a:lstStyle/>
                    <a:p>
                      <a:pPr indent="382270">
                        <a:lnSpc>
                          <a:spcPct val="115000"/>
                        </a:lnSpc>
                        <a:spcAft>
                          <a:spcPts val="0"/>
                        </a:spcAft>
                      </a:pPr>
                      <a:r>
                        <a:rPr lang="es-CL" sz="1600" b="1">
                          <a:solidFill>
                            <a:srgbClr val="000000"/>
                          </a:solidFill>
                          <a:latin typeface="Calibri"/>
                          <a:ea typeface="Times New Roman"/>
                          <a:cs typeface="Times New Roman"/>
                        </a:rPr>
                        <a:t>TOTAL GASTOS </a:t>
                      </a:r>
                      <a:endParaRPr lang="es-CL" sz="20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w="12700" cap="flat" cmpd="sng" algn="ctr">
                      <a:solidFill>
                        <a:srgbClr val="4F81BD"/>
                      </a:solidFill>
                      <a:prstDash val="solid"/>
                      <a:round/>
                      <a:headEnd type="none" w="med" len="med"/>
                      <a:tailEnd type="none" w="med" len="med"/>
                    </a:lnB>
                    <a:solidFill>
                      <a:srgbClr val="C6D9F1"/>
                    </a:solidFill>
                  </a:tcPr>
                </a:tc>
                <a:tc>
                  <a:txBody>
                    <a:bodyPr/>
                    <a:lstStyle/>
                    <a:p>
                      <a:pPr indent="382270" algn="r">
                        <a:lnSpc>
                          <a:spcPct val="115000"/>
                        </a:lnSpc>
                        <a:spcAft>
                          <a:spcPts val="0"/>
                        </a:spcAft>
                      </a:pPr>
                      <a:r>
                        <a:rPr lang="es-CL" sz="1600" b="1" dirty="0">
                          <a:solidFill>
                            <a:srgbClr val="000000"/>
                          </a:solidFill>
                          <a:latin typeface="Calibri"/>
                          <a:ea typeface="Times New Roman"/>
                          <a:cs typeface="Times New Roman"/>
                        </a:rPr>
                        <a:t>25.363.493</a:t>
                      </a:r>
                      <a:endParaRPr lang="es-CL" sz="2000" dirty="0">
                        <a:latin typeface="Calibri"/>
                        <a:ea typeface="Calibri"/>
                        <a:cs typeface="Times New Roman"/>
                      </a:endParaRPr>
                    </a:p>
                  </a:txBody>
                  <a:tcPr marL="44450" marR="44450" marT="0" marB="0" anchor="ctr">
                    <a:lnL>
                      <a:noFill/>
                    </a:lnL>
                    <a:lnR>
                      <a:noFill/>
                    </a:lnR>
                    <a:lnT>
                      <a:noFill/>
                    </a:lnT>
                    <a:lnB w="12700" cap="flat" cmpd="sng" algn="ctr">
                      <a:solidFill>
                        <a:srgbClr val="4F81BD"/>
                      </a:solidFill>
                      <a:prstDash val="solid"/>
                      <a:round/>
                      <a:headEnd type="none" w="med" len="med"/>
                      <a:tailEnd type="none" w="med" len="med"/>
                    </a:lnB>
                    <a:solidFill>
                      <a:srgbClr val="C6D9F1"/>
                    </a:solidFill>
                  </a:tcPr>
                </a:tc>
                <a:tc>
                  <a:txBody>
                    <a:bodyPr/>
                    <a:lstStyle/>
                    <a:p>
                      <a:pPr algn="ctr">
                        <a:lnSpc>
                          <a:spcPct val="115000"/>
                        </a:lnSpc>
                        <a:spcAft>
                          <a:spcPts val="0"/>
                        </a:spcAft>
                      </a:pPr>
                      <a:r>
                        <a:rPr lang="es-CL" sz="1600" b="1" dirty="0">
                          <a:solidFill>
                            <a:srgbClr val="000000"/>
                          </a:solidFill>
                          <a:latin typeface="Calibri"/>
                          <a:ea typeface="Times New Roman"/>
                          <a:cs typeface="Times New Roman"/>
                        </a:rPr>
                        <a:t>100,0%</a:t>
                      </a:r>
                      <a:endParaRPr lang="es-CL" sz="2000" dirty="0">
                        <a:latin typeface="Calibri"/>
                        <a:ea typeface="Calibri"/>
                        <a:cs typeface="Times New Roman"/>
                      </a:endParaRPr>
                    </a:p>
                  </a:txBody>
                  <a:tcPr marL="44450" marR="44450" marT="0" marB="0" anchor="ctr">
                    <a:lnL>
                      <a:noFill/>
                    </a:lnL>
                    <a:lnR>
                      <a:noFill/>
                    </a:lnR>
                    <a:lnT>
                      <a:noFill/>
                    </a:lnT>
                    <a:lnB w="12700" cap="flat" cmpd="sng" algn="ctr">
                      <a:solidFill>
                        <a:srgbClr val="4F81BD"/>
                      </a:solidFill>
                      <a:prstDash val="solid"/>
                      <a:round/>
                      <a:headEnd type="none" w="med" len="med"/>
                      <a:tailEnd type="none" w="med" len="med"/>
                    </a:lnB>
                    <a:solidFill>
                      <a:srgbClr val="C6D9F1"/>
                    </a:solidFill>
                  </a:tcPr>
                </a:tc>
                <a:tc>
                  <a:txBody>
                    <a:bodyPr/>
                    <a:lstStyle/>
                    <a:p>
                      <a:pPr algn="ctr">
                        <a:lnSpc>
                          <a:spcPct val="115000"/>
                        </a:lnSpc>
                        <a:spcAft>
                          <a:spcPts val="0"/>
                        </a:spcAft>
                      </a:pPr>
                      <a:r>
                        <a:rPr lang="es-CL" sz="1600" b="1" dirty="0">
                          <a:solidFill>
                            <a:srgbClr val="000000"/>
                          </a:solidFill>
                          <a:latin typeface="Calibri"/>
                          <a:ea typeface="Times New Roman"/>
                          <a:cs typeface="Times New Roman"/>
                        </a:rPr>
                        <a:t>8,9%</a:t>
                      </a:r>
                      <a:endParaRPr lang="es-CL" sz="200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C6D9F1"/>
                    </a:solidFill>
                  </a:tcPr>
                </a:tc>
              </a:tr>
            </a:tbl>
          </a:graphicData>
        </a:graphic>
      </p:graphicFrame>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44624"/>
            <a:ext cx="8164513" cy="1143000"/>
          </a:xfrm>
        </p:spPr>
        <p:txBody>
          <a:bodyPr/>
          <a:lstStyle/>
          <a:p>
            <a:r>
              <a:rPr lang="es-CL" sz="2000" b="1" dirty="0" smtClean="0"/>
              <a:t>Gasto de Capital Gobierno Central Presupuestario</a:t>
            </a:r>
            <a:br>
              <a:rPr lang="es-CL" sz="2000" b="1" dirty="0" smtClean="0"/>
            </a:br>
            <a:r>
              <a:rPr lang="es-CL" sz="2000" b="1" dirty="0" smtClean="0"/>
              <a:t>Al tercer trimestre 2011-2015</a:t>
            </a:r>
            <a:br>
              <a:rPr lang="es-CL" sz="2000" b="1" dirty="0" smtClean="0"/>
            </a:br>
            <a:r>
              <a:rPr lang="es-CL" sz="2000" dirty="0" smtClean="0"/>
              <a:t>(</a:t>
            </a:r>
            <a:r>
              <a:rPr lang="es-CL" sz="1800" dirty="0" smtClean="0"/>
              <a:t>Variación % real anual) </a:t>
            </a:r>
            <a:endParaRPr lang="es-ES" sz="2000"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13</a:t>
            </a:fld>
            <a:endParaRPr lang="en-US"/>
          </a:p>
        </p:txBody>
      </p:sp>
      <p:graphicFrame>
        <p:nvGraphicFramePr>
          <p:cNvPr id="6" name="5 Gráfico"/>
          <p:cNvGraphicFramePr/>
          <p:nvPr/>
        </p:nvGraphicFramePr>
        <p:xfrm>
          <a:off x="467544" y="1484784"/>
          <a:ext cx="7704855" cy="43204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0"/>
            <a:ext cx="8452048" cy="1143000"/>
          </a:xfrm>
        </p:spPr>
        <p:txBody>
          <a:bodyPr/>
          <a:lstStyle/>
          <a:p>
            <a:r>
              <a:rPr lang="es-CL" sz="2000" b="1" dirty="0" smtClean="0"/>
              <a:t>Gasto Corriente</a:t>
            </a:r>
            <a:br>
              <a:rPr lang="es-CL" sz="2000" b="1" dirty="0" smtClean="0"/>
            </a:br>
            <a:r>
              <a:rPr lang="es-CL" sz="2000" b="1" dirty="0" smtClean="0"/>
              <a:t>Al tercer trimestre 2015</a:t>
            </a:r>
            <a:br>
              <a:rPr lang="es-CL" sz="2000" b="1" dirty="0" smtClean="0"/>
            </a:br>
            <a:r>
              <a:rPr lang="es-CL" sz="2000" b="1" dirty="0" smtClean="0"/>
              <a:t>5 Ministerios con mayor gasto aprobado</a:t>
            </a:r>
            <a:r>
              <a:rPr lang="es-CL" sz="2000" b="1" baseline="30000" dirty="0" smtClean="0"/>
              <a:t>(1)</a:t>
            </a:r>
            <a:r>
              <a:rPr lang="es-CL" sz="2000" b="1" dirty="0" smtClean="0"/>
              <a:t/>
            </a:r>
            <a:br>
              <a:rPr lang="es-CL" sz="2000" b="1" dirty="0" smtClean="0"/>
            </a:br>
            <a:r>
              <a:rPr lang="es-CL" sz="1800" dirty="0" smtClean="0"/>
              <a:t>(millones de pesos y % de ejecución sobre Ley Aprobada)</a:t>
            </a:r>
            <a:endParaRPr lang="es-ES" sz="14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14</a:t>
            </a:fld>
            <a:endParaRPr lang="en-US"/>
          </a:p>
        </p:txBody>
      </p:sp>
      <p:sp>
        <p:nvSpPr>
          <p:cNvPr id="5" name="4 CuadroTexto"/>
          <p:cNvSpPr txBox="1"/>
          <p:nvPr/>
        </p:nvSpPr>
        <p:spPr>
          <a:xfrm>
            <a:off x="1159713" y="4884019"/>
            <a:ext cx="6436624" cy="830997"/>
          </a:xfrm>
          <a:prstGeom prst="rect">
            <a:avLst/>
          </a:prstGeom>
          <a:noFill/>
        </p:spPr>
        <p:txBody>
          <a:bodyPr wrap="square" rtlCol="0">
            <a:spAutoFit/>
          </a:bodyPr>
          <a:lstStyle/>
          <a:p>
            <a:pPr algn="just"/>
            <a:r>
              <a:rPr lang="es-CL" sz="1200" baseline="30000" dirty="0" smtClean="0">
                <a:latin typeface="+mn-lt"/>
              </a:rPr>
              <a:t>(1) </a:t>
            </a:r>
            <a:r>
              <a:rPr lang="es-CL" sz="1200" dirty="0" smtClean="0">
                <a:latin typeface="+mn-lt"/>
              </a:rPr>
              <a:t>Luego de la clasificación por mayor gasto aprobado en la Ley de Presupuestos 2015, se ordenan descendentemente por el porcentaje de ejecución al tercer trimestre 2015. El Gasto Corriente aprobado de estos 5 ministerios representa un 72,5% del Gasto Corriente total aprobado en la Ley de Presupuestos 2015. </a:t>
            </a:r>
            <a:endParaRPr lang="es-CL" sz="1200" dirty="0">
              <a:latin typeface="+mn-lt"/>
            </a:endParaRPr>
          </a:p>
        </p:txBody>
      </p:sp>
      <p:graphicFrame>
        <p:nvGraphicFramePr>
          <p:cNvPr id="8" name="7 Tabla"/>
          <p:cNvGraphicFramePr>
            <a:graphicFrameLocks noGrp="1"/>
          </p:cNvGraphicFramePr>
          <p:nvPr/>
        </p:nvGraphicFramePr>
        <p:xfrm>
          <a:off x="611559" y="1700810"/>
          <a:ext cx="7200802" cy="3024930"/>
        </p:xfrm>
        <a:graphic>
          <a:graphicData uri="http://schemas.openxmlformats.org/drawingml/2006/table">
            <a:tbl>
              <a:tblPr/>
              <a:tblGrid>
                <a:gridCol w="2684322"/>
                <a:gridCol w="1959982"/>
                <a:gridCol w="1278249"/>
                <a:gridCol w="1278249"/>
              </a:tblGrid>
              <a:tr h="421708">
                <a:tc rowSpan="3">
                  <a:txBody>
                    <a:bodyPr/>
                    <a:lstStyle/>
                    <a:p>
                      <a:pPr algn="ctr">
                        <a:lnSpc>
                          <a:spcPct val="115000"/>
                        </a:lnSpc>
                        <a:spcAft>
                          <a:spcPts val="0"/>
                        </a:spcAft>
                      </a:pPr>
                      <a:r>
                        <a:rPr lang="es-CL" sz="1400" b="1" dirty="0">
                          <a:solidFill>
                            <a:srgbClr val="FFFFFF"/>
                          </a:solidFill>
                          <a:latin typeface="Calibri"/>
                          <a:ea typeface="Times New Roman"/>
                          <a:cs typeface="Arial"/>
                        </a:rPr>
                        <a:t>Ministerios</a:t>
                      </a:r>
                      <a:endParaRPr lang="es-CL" sz="18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400" b="1">
                          <a:solidFill>
                            <a:srgbClr val="FFFFFF"/>
                          </a:solidFill>
                          <a:latin typeface="Calibri"/>
                          <a:ea typeface="Times New Roman"/>
                          <a:cs typeface="Arial"/>
                        </a:rPr>
                        <a:t>Ley</a:t>
                      </a:r>
                      <a:endParaRPr lang="es-CL" sz="1800">
                        <a:latin typeface="Calibri"/>
                        <a:ea typeface="Calibri"/>
                        <a:cs typeface="Times New Roman"/>
                      </a:endParaRPr>
                    </a:p>
                  </a:txBody>
                  <a:tcPr marL="44450" marR="44450" marT="0" marB="0" anchor="b">
                    <a:lnL>
                      <a:noFill/>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a:lnSpc>
                          <a:spcPct val="115000"/>
                        </a:lnSpc>
                        <a:spcAft>
                          <a:spcPts val="0"/>
                        </a:spcAft>
                      </a:pPr>
                      <a:r>
                        <a:rPr lang="es-CL" sz="1400" b="1">
                          <a:solidFill>
                            <a:srgbClr val="FFFFFF"/>
                          </a:solidFill>
                          <a:latin typeface="Calibri"/>
                          <a:ea typeface="Times New Roman"/>
                          <a:cs typeface="Arial"/>
                        </a:rPr>
                        <a:t>Ejecución </a:t>
                      </a:r>
                      <a:endParaRPr lang="es-CL" sz="1800">
                        <a:latin typeface="Calibri"/>
                        <a:ea typeface="Calibri"/>
                        <a:cs typeface="Times New Roman"/>
                      </a:endParaRPr>
                    </a:p>
                  </a:txBody>
                  <a:tcPr marL="44450" marR="44450" marT="0" marB="0" anchor="b">
                    <a:lnL>
                      <a:noFill/>
                    </a:lnL>
                    <a:lnR>
                      <a:noFill/>
                    </a:lnR>
                    <a:lnT w="12700" cap="flat" cmpd="sng" algn="ctr">
                      <a:solidFill>
                        <a:srgbClr val="4F81BD"/>
                      </a:solidFill>
                      <a:prstDash val="solid"/>
                      <a:round/>
                      <a:headEnd type="none" w="med" len="med"/>
                      <a:tailEnd type="none" w="med" len="med"/>
                    </a:lnT>
                    <a:lnB>
                      <a:noFill/>
                    </a:lnB>
                    <a:solidFill>
                      <a:srgbClr val="4F81BD"/>
                    </a:solidFill>
                  </a:tcPr>
                </a:tc>
                <a:tc rowSpan="3">
                  <a:txBody>
                    <a:bodyPr/>
                    <a:lstStyle/>
                    <a:p>
                      <a:pPr algn="ctr">
                        <a:lnSpc>
                          <a:spcPct val="115000"/>
                        </a:lnSpc>
                        <a:spcAft>
                          <a:spcPts val="0"/>
                        </a:spcAft>
                      </a:pPr>
                      <a:r>
                        <a:rPr lang="es-CL" sz="1400" b="1" dirty="0">
                          <a:solidFill>
                            <a:srgbClr val="FFFFFF"/>
                          </a:solidFill>
                          <a:latin typeface="Calibri"/>
                          <a:ea typeface="Times New Roman"/>
                          <a:cs typeface="Arial"/>
                        </a:rPr>
                        <a:t>Porcentaje de ejecución (%)</a:t>
                      </a:r>
                      <a:r>
                        <a:rPr lang="es-CL" sz="1400" dirty="0">
                          <a:solidFill>
                            <a:srgbClr val="000000"/>
                          </a:solidFill>
                          <a:latin typeface="Calibri"/>
                          <a:ea typeface="Times New Roman"/>
                          <a:cs typeface="Arial"/>
                        </a:rPr>
                        <a:t> </a:t>
                      </a:r>
                      <a:endParaRPr lang="es-CL" sz="180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r>
              <a:tr h="244768">
                <a:tc vMerge="1">
                  <a:txBody>
                    <a:bodyPr/>
                    <a:lstStyle/>
                    <a:p>
                      <a:endParaRPr lang="es-CL"/>
                    </a:p>
                  </a:txBody>
                  <a:tcPr/>
                </a:tc>
                <a:tc>
                  <a:txBody>
                    <a:bodyPr/>
                    <a:lstStyle/>
                    <a:p>
                      <a:pPr algn="ctr">
                        <a:lnSpc>
                          <a:spcPct val="115000"/>
                        </a:lnSpc>
                        <a:spcAft>
                          <a:spcPts val="0"/>
                        </a:spcAft>
                      </a:pPr>
                      <a:r>
                        <a:rPr lang="es-CL" sz="1400" b="1" dirty="0">
                          <a:solidFill>
                            <a:srgbClr val="FFFFFF"/>
                          </a:solidFill>
                          <a:latin typeface="Calibri"/>
                          <a:ea typeface="Times New Roman"/>
                          <a:cs typeface="Arial"/>
                        </a:rPr>
                        <a:t>Aprobada</a:t>
                      </a:r>
                      <a:endParaRPr lang="es-CL" sz="1800" dirty="0">
                        <a:latin typeface="Calibri"/>
                        <a:ea typeface="Calibri"/>
                        <a:cs typeface="Times New Roman"/>
                      </a:endParaRPr>
                    </a:p>
                  </a:txBody>
                  <a:tcPr marL="44450" marR="44450" marT="0" marB="0" anchor="b">
                    <a:lnL>
                      <a:noFill/>
                    </a:lnL>
                    <a:lnR>
                      <a:noFill/>
                    </a:lnR>
                    <a:lnT>
                      <a:noFill/>
                    </a:lnT>
                    <a:lnB>
                      <a:noFill/>
                    </a:lnB>
                    <a:solidFill>
                      <a:srgbClr val="4F81BD"/>
                    </a:solidFill>
                  </a:tcPr>
                </a:tc>
                <a:tc>
                  <a:txBody>
                    <a:bodyPr/>
                    <a:lstStyle/>
                    <a:p>
                      <a:pPr algn="ctr">
                        <a:lnSpc>
                          <a:spcPct val="115000"/>
                        </a:lnSpc>
                        <a:spcAft>
                          <a:spcPts val="0"/>
                        </a:spcAft>
                      </a:pPr>
                      <a:r>
                        <a:rPr lang="es-CL" sz="1400" b="1">
                          <a:solidFill>
                            <a:srgbClr val="FFFFFF"/>
                          </a:solidFill>
                          <a:latin typeface="Calibri"/>
                          <a:ea typeface="Times New Roman"/>
                          <a:cs typeface="Arial"/>
                        </a:rPr>
                        <a:t>III trimestre</a:t>
                      </a:r>
                      <a:endParaRPr lang="es-CL" sz="1800">
                        <a:latin typeface="Calibri"/>
                        <a:ea typeface="Calibri"/>
                        <a:cs typeface="Times New Roman"/>
                      </a:endParaRPr>
                    </a:p>
                  </a:txBody>
                  <a:tcPr marL="44450" marR="44450" marT="0" marB="0" anchor="b">
                    <a:lnL>
                      <a:noFill/>
                    </a:lnL>
                    <a:lnR>
                      <a:noFill/>
                    </a:lnR>
                    <a:lnT>
                      <a:noFill/>
                    </a:lnT>
                    <a:lnB>
                      <a:noFill/>
                    </a:lnB>
                    <a:solidFill>
                      <a:srgbClr val="4F81BD"/>
                    </a:solidFill>
                  </a:tcPr>
                </a:tc>
                <a:tc vMerge="1">
                  <a:txBody>
                    <a:bodyPr/>
                    <a:lstStyle/>
                    <a:p>
                      <a:endParaRPr lang="es-CL"/>
                    </a:p>
                  </a:txBody>
                  <a:tcPr/>
                </a:tc>
              </a:tr>
              <a:tr h="249318">
                <a:tc vMerge="1">
                  <a:txBody>
                    <a:bodyPr/>
                    <a:lstStyle/>
                    <a:p>
                      <a:endParaRPr lang="es-CL"/>
                    </a:p>
                  </a:txBody>
                  <a:tcPr/>
                </a:tc>
                <a:tc>
                  <a:txBody>
                    <a:bodyPr/>
                    <a:lstStyle/>
                    <a:p>
                      <a:pPr algn="ctr">
                        <a:lnSpc>
                          <a:spcPct val="115000"/>
                        </a:lnSpc>
                        <a:spcAft>
                          <a:spcPts val="0"/>
                        </a:spcAft>
                      </a:pPr>
                      <a:r>
                        <a:rPr lang="es-CL" sz="1400" b="1">
                          <a:solidFill>
                            <a:srgbClr val="FFFFFF"/>
                          </a:solidFill>
                          <a:latin typeface="Calibri"/>
                          <a:ea typeface="Times New Roman"/>
                          <a:cs typeface="Arial"/>
                        </a:rPr>
                        <a:t>2015</a:t>
                      </a:r>
                      <a:endParaRPr lang="es-CL" sz="1800">
                        <a:latin typeface="Calibri"/>
                        <a:ea typeface="Calibri"/>
                        <a:cs typeface="Times New Roman"/>
                      </a:endParaRPr>
                    </a:p>
                  </a:txBody>
                  <a:tcPr marL="44450" marR="44450" marT="0" marB="0" anchor="b">
                    <a:lnL>
                      <a:noFill/>
                    </a:lnL>
                    <a:lnR>
                      <a:noFill/>
                    </a:lnR>
                    <a:lnT>
                      <a:noFill/>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400" b="1">
                          <a:solidFill>
                            <a:srgbClr val="FFFFFF"/>
                          </a:solidFill>
                          <a:latin typeface="Calibri"/>
                          <a:ea typeface="Times New Roman"/>
                          <a:cs typeface="Arial"/>
                        </a:rPr>
                        <a:t>2015</a:t>
                      </a:r>
                      <a:endParaRPr lang="es-CL" sz="1800">
                        <a:latin typeface="Calibri"/>
                        <a:ea typeface="Calibri"/>
                        <a:cs typeface="Times New Roman"/>
                      </a:endParaRPr>
                    </a:p>
                  </a:txBody>
                  <a:tcPr marL="44450" marR="44450" marT="0" marB="0" anchor="b">
                    <a:lnL>
                      <a:noFill/>
                    </a:lnL>
                    <a:lnR>
                      <a:noFill/>
                    </a:lnR>
                    <a:lnT>
                      <a:noFill/>
                    </a:lnT>
                    <a:lnB w="12700" cap="flat" cmpd="sng" algn="ctr">
                      <a:solidFill>
                        <a:srgbClr val="4F81BD"/>
                      </a:solidFill>
                      <a:prstDash val="solid"/>
                      <a:round/>
                      <a:headEnd type="none" w="med" len="med"/>
                      <a:tailEnd type="none" w="med" len="med"/>
                    </a:lnB>
                    <a:solidFill>
                      <a:srgbClr val="4F81BD"/>
                    </a:solidFill>
                  </a:tcPr>
                </a:tc>
                <a:tc vMerge="1">
                  <a:txBody>
                    <a:bodyPr/>
                    <a:lstStyle/>
                    <a:p>
                      <a:endParaRPr lang="es-CL"/>
                    </a:p>
                  </a:txBody>
                  <a:tcPr/>
                </a:tc>
              </a:tr>
              <a:tr h="421708">
                <a:tc>
                  <a:txBody>
                    <a:bodyPr/>
                    <a:lstStyle/>
                    <a:p>
                      <a:pPr indent="509905">
                        <a:lnSpc>
                          <a:spcPct val="115000"/>
                        </a:lnSpc>
                        <a:spcAft>
                          <a:spcPts val="0"/>
                        </a:spcAft>
                      </a:pPr>
                      <a:r>
                        <a:rPr lang="es-CL" sz="1400" b="1" dirty="0">
                          <a:solidFill>
                            <a:srgbClr val="000000"/>
                          </a:solidFill>
                          <a:latin typeface="Calibri"/>
                          <a:ea typeface="Times New Roman"/>
                          <a:cs typeface="Arial"/>
                        </a:rPr>
                        <a:t>Interior </a:t>
                      </a:r>
                      <a:endParaRPr lang="es-CL" sz="18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400">
                          <a:solidFill>
                            <a:srgbClr val="000000"/>
                          </a:solidFill>
                          <a:latin typeface="Calibri"/>
                          <a:ea typeface="Times New Roman"/>
                          <a:cs typeface="Arial"/>
                        </a:rPr>
                        <a:t>1.546.933</a:t>
                      </a:r>
                      <a:endParaRPr lang="es-CL" sz="180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a:noFill/>
                    </a:lnB>
                  </a:tcPr>
                </a:tc>
                <a:tc>
                  <a:txBody>
                    <a:bodyPr/>
                    <a:lstStyle/>
                    <a:p>
                      <a:pPr algn="r">
                        <a:lnSpc>
                          <a:spcPct val="115000"/>
                        </a:lnSpc>
                        <a:spcAft>
                          <a:spcPts val="0"/>
                        </a:spcAft>
                      </a:pPr>
                      <a:r>
                        <a:rPr lang="es-CL" sz="1400">
                          <a:latin typeface="Calibri"/>
                          <a:ea typeface="Times New Roman"/>
                          <a:cs typeface="Arial"/>
                        </a:rPr>
                        <a:t>1.294.131</a:t>
                      </a:r>
                      <a:endParaRPr lang="es-CL" sz="180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400">
                          <a:latin typeface="Calibri"/>
                          <a:ea typeface="Times New Roman"/>
                          <a:cs typeface="Arial"/>
                        </a:rPr>
                        <a:t>83,7</a:t>
                      </a:r>
                      <a:endParaRPr lang="es-CL" sz="180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tcPr>
                </a:tc>
              </a:tr>
              <a:tr h="421708">
                <a:tc>
                  <a:txBody>
                    <a:bodyPr/>
                    <a:lstStyle/>
                    <a:p>
                      <a:pPr indent="509905">
                        <a:lnSpc>
                          <a:spcPct val="115000"/>
                        </a:lnSpc>
                        <a:spcAft>
                          <a:spcPts val="0"/>
                        </a:spcAft>
                      </a:pPr>
                      <a:r>
                        <a:rPr lang="es-CL" sz="1400" b="1" dirty="0">
                          <a:solidFill>
                            <a:srgbClr val="000000"/>
                          </a:solidFill>
                          <a:latin typeface="Calibri"/>
                          <a:ea typeface="Times New Roman"/>
                          <a:cs typeface="Arial"/>
                        </a:rPr>
                        <a:t>Salud </a:t>
                      </a:r>
                      <a:endParaRPr lang="es-CL" sz="18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dirty="0">
                          <a:solidFill>
                            <a:srgbClr val="000000"/>
                          </a:solidFill>
                          <a:latin typeface="Calibri"/>
                          <a:ea typeface="Times New Roman"/>
                          <a:cs typeface="Arial"/>
                        </a:rPr>
                        <a:t>5.462.046</a:t>
                      </a:r>
                      <a:endParaRPr lang="es-CL" sz="1800" dirty="0">
                        <a:latin typeface="Calibri"/>
                        <a:ea typeface="Calibri"/>
                        <a:cs typeface="Times New Roman"/>
                      </a:endParaRPr>
                    </a:p>
                  </a:txBody>
                  <a:tcPr marL="44450" marR="44450" marT="0" marB="0" anchor="ctr">
                    <a:lnL>
                      <a:noFill/>
                    </a:lnL>
                    <a:lnR>
                      <a:noFill/>
                    </a:lnR>
                    <a:lnT>
                      <a:noFill/>
                    </a:lnT>
                    <a:lnB>
                      <a:noFill/>
                    </a:lnB>
                  </a:tcPr>
                </a:tc>
                <a:tc>
                  <a:txBody>
                    <a:bodyPr/>
                    <a:lstStyle/>
                    <a:p>
                      <a:pPr algn="r">
                        <a:lnSpc>
                          <a:spcPct val="115000"/>
                        </a:lnSpc>
                        <a:spcAft>
                          <a:spcPts val="0"/>
                        </a:spcAft>
                      </a:pPr>
                      <a:r>
                        <a:rPr lang="es-CL" sz="1400" dirty="0">
                          <a:latin typeface="Calibri"/>
                          <a:ea typeface="Times New Roman"/>
                          <a:cs typeface="Arial"/>
                        </a:rPr>
                        <a:t>4.453.212</a:t>
                      </a:r>
                      <a:endParaRPr lang="es-CL" sz="1800" dirty="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81,5</a:t>
                      </a:r>
                      <a:endParaRPr lang="es-CL" sz="180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a:noFill/>
                    </a:lnB>
                  </a:tcPr>
                </a:tc>
              </a:tr>
              <a:tr h="421708">
                <a:tc>
                  <a:txBody>
                    <a:bodyPr/>
                    <a:lstStyle/>
                    <a:p>
                      <a:pPr indent="509905">
                        <a:lnSpc>
                          <a:spcPct val="115000"/>
                        </a:lnSpc>
                        <a:spcAft>
                          <a:spcPts val="0"/>
                        </a:spcAft>
                      </a:pPr>
                      <a:r>
                        <a:rPr lang="es-CL" sz="1400" b="1">
                          <a:solidFill>
                            <a:srgbClr val="000000"/>
                          </a:solidFill>
                          <a:latin typeface="Calibri"/>
                          <a:ea typeface="Times New Roman"/>
                          <a:cs typeface="Arial"/>
                        </a:rPr>
                        <a:t>Trabajo </a:t>
                      </a:r>
                      <a:endParaRPr lang="es-CL" sz="18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Arial"/>
                        </a:rPr>
                        <a:t>5.758.253</a:t>
                      </a:r>
                      <a:endParaRPr lang="es-CL" sz="1800">
                        <a:latin typeface="Calibri"/>
                        <a:ea typeface="Calibri"/>
                        <a:cs typeface="Times New Roman"/>
                      </a:endParaRPr>
                    </a:p>
                  </a:txBody>
                  <a:tcPr marL="44450" marR="44450" marT="0" marB="0" anchor="ctr">
                    <a:lnL>
                      <a:noFill/>
                    </a:lnL>
                    <a:lnR>
                      <a:noFill/>
                    </a:lnR>
                    <a:lnT>
                      <a:noFill/>
                    </a:lnT>
                    <a:lnB>
                      <a:noFill/>
                    </a:lnB>
                  </a:tcPr>
                </a:tc>
                <a:tc>
                  <a:txBody>
                    <a:bodyPr/>
                    <a:lstStyle/>
                    <a:p>
                      <a:pPr algn="r">
                        <a:lnSpc>
                          <a:spcPct val="115000"/>
                        </a:lnSpc>
                        <a:spcAft>
                          <a:spcPts val="0"/>
                        </a:spcAft>
                      </a:pPr>
                      <a:r>
                        <a:rPr lang="es-CL" sz="1400" dirty="0">
                          <a:latin typeface="Calibri"/>
                          <a:ea typeface="Times New Roman"/>
                          <a:cs typeface="Arial"/>
                        </a:rPr>
                        <a:t>4.521.449</a:t>
                      </a:r>
                      <a:endParaRPr lang="es-CL" sz="1800" dirty="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400" dirty="0">
                          <a:latin typeface="Calibri"/>
                          <a:ea typeface="Times New Roman"/>
                          <a:cs typeface="Arial"/>
                        </a:rPr>
                        <a:t>78,5</a:t>
                      </a:r>
                      <a:endParaRPr lang="es-CL" sz="180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a:noFill/>
                    </a:lnB>
                  </a:tcPr>
                </a:tc>
              </a:tr>
              <a:tr h="421708">
                <a:tc>
                  <a:txBody>
                    <a:bodyPr/>
                    <a:lstStyle/>
                    <a:p>
                      <a:pPr indent="509905">
                        <a:lnSpc>
                          <a:spcPct val="115000"/>
                        </a:lnSpc>
                        <a:spcAft>
                          <a:spcPts val="0"/>
                        </a:spcAft>
                      </a:pPr>
                      <a:r>
                        <a:rPr lang="es-CL" sz="1400" b="1">
                          <a:solidFill>
                            <a:srgbClr val="000000"/>
                          </a:solidFill>
                          <a:latin typeface="Calibri"/>
                          <a:ea typeface="Times New Roman"/>
                          <a:cs typeface="Arial"/>
                        </a:rPr>
                        <a:t>Defensa </a:t>
                      </a:r>
                      <a:endParaRPr lang="es-CL" sz="18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Arial"/>
                        </a:rPr>
                        <a:t>1.484.678</a:t>
                      </a:r>
                      <a:endParaRPr lang="es-CL" sz="1800">
                        <a:latin typeface="Calibri"/>
                        <a:ea typeface="Calibri"/>
                        <a:cs typeface="Times New Roman"/>
                      </a:endParaRPr>
                    </a:p>
                  </a:txBody>
                  <a:tcPr marL="44450" marR="44450" marT="0" marB="0" anchor="ctr">
                    <a:lnL>
                      <a:noFill/>
                    </a:lnL>
                    <a:lnR>
                      <a:noFill/>
                    </a:lnR>
                    <a:lnT>
                      <a:noFill/>
                    </a:lnT>
                    <a:lnB>
                      <a:noFill/>
                    </a:lnB>
                  </a:tcPr>
                </a:tc>
                <a:tc>
                  <a:txBody>
                    <a:bodyPr/>
                    <a:lstStyle/>
                    <a:p>
                      <a:pPr algn="r">
                        <a:lnSpc>
                          <a:spcPct val="115000"/>
                        </a:lnSpc>
                        <a:spcAft>
                          <a:spcPts val="0"/>
                        </a:spcAft>
                      </a:pPr>
                      <a:r>
                        <a:rPr lang="es-CL" sz="1400">
                          <a:latin typeface="Calibri"/>
                          <a:ea typeface="Times New Roman"/>
                          <a:cs typeface="Arial"/>
                        </a:rPr>
                        <a:t>1.104.043</a:t>
                      </a:r>
                      <a:endParaRPr lang="es-CL" sz="180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400" dirty="0">
                          <a:latin typeface="Calibri"/>
                          <a:ea typeface="Times New Roman"/>
                          <a:cs typeface="Arial"/>
                        </a:rPr>
                        <a:t>74,4</a:t>
                      </a:r>
                      <a:endParaRPr lang="es-CL" sz="180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a:noFill/>
                    </a:lnB>
                  </a:tcPr>
                </a:tc>
              </a:tr>
              <a:tr h="421708">
                <a:tc>
                  <a:txBody>
                    <a:bodyPr/>
                    <a:lstStyle/>
                    <a:p>
                      <a:pPr indent="509905">
                        <a:lnSpc>
                          <a:spcPct val="115000"/>
                        </a:lnSpc>
                        <a:spcAft>
                          <a:spcPts val="0"/>
                        </a:spcAft>
                      </a:pPr>
                      <a:r>
                        <a:rPr lang="es-CL" sz="1400" b="1" dirty="0">
                          <a:solidFill>
                            <a:srgbClr val="000000"/>
                          </a:solidFill>
                          <a:latin typeface="Calibri"/>
                          <a:ea typeface="Times New Roman"/>
                          <a:cs typeface="Arial"/>
                        </a:rPr>
                        <a:t>Educación</a:t>
                      </a:r>
                      <a:endParaRPr lang="es-CL" sz="18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es-CL" sz="1400">
                          <a:solidFill>
                            <a:srgbClr val="000000"/>
                          </a:solidFill>
                          <a:latin typeface="Calibri"/>
                          <a:ea typeface="Times New Roman"/>
                          <a:cs typeface="Arial"/>
                        </a:rPr>
                        <a:t>6.860.503</a:t>
                      </a:r>
                      <a:endParaRPr lang="es-CL" sz="1800">
                        <a:latin typeface="Calibri"/>
                        <a:ea typeface="Calibri"/>
                        <a:cs typeface="Times New Roman"/>
                      </a:endParaRPr>
                    </a:p>
                  </a:txBody>
                  <a:tcPr marL="44450" marR="44450" marT="0"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algn="r">
                        <a:lnSpc>
                          <a:spcPct val="115000"/>
                        </a:lnSpc>
                        <a:spcAft>
                          <a:spcPts val="0"/>
                        </a:spcAft>
                      </a:pPr>
                      <a:r>
                        <a:rPr lang="es-CL" sz="1400">
                          <a:latin typeface="Calibri"/>
                          <a:ea typeface="Times New Roman"/>
                          <a:cs typeface="Arial"/>
                        </a:rPr>
                        <a:t>4.851.523</a:t>
                      </a:r>
                      <a:endParaRPr lang="es-CL" sz="1800">
                        <a:latin typeface="Calibri"/>
                        <a:ea typeface="Calibri"/>
                        <a:cs typeface="Times New Roman"/>
                      </a:endParaRPr>
                    </a:p>
                  </a:txBody>
                  <a:tcPr marL="44450" marR="44450" marT="0" marB="0" anchor="ctr">
                    <a:lnL>
                      <a:noFill/>
                    </a:lnL>
                    <a:lnR>
                      <a:noFill/>
                    </a:lnR>
                    <a:lnT>
                      <a:noFill/>
                    </a:lnT>
                    <a:lnB w="12700" cap="flat" cmpd="sng" algn="ctr">
                      <a:solidFill>
                        <a:srgbClr val="4F81BD"/>
                      </a:solidFill>
                      <a:prstDash val="solid"/>
                      <a:round/>
                      <a:headEnd type="none" w="med" len="med"/>
                      <a:tailEnd type="none" w="med" len="med"/>
                    </a:lnB>
                  </a:tcPr>
                </a:tc>
                <a:tc>
                  <a:txBody>
                    <a:bodyPr/>
                    <a:lstStyle/>
                    <a:p>
                      <a:pPr algn="ctr">
                        <a:lnSpc>
                          <a:spcPct val="115000"/>
                        </a:lnSpc>
                        <a:spcAft>
                          <a:spcPts val="0"/>
                        </a:spcAft>
                      </a:pPr>
                      <a:r>
                        <a:rPr lang="es-CL" sz="1400" dirty="0">
                          <a:latin typeface="Calibri"/>
                          <a:ea typeface="Times New Roman"/>
                          <a:cs typeface="Arial"/>
                        </a:rPr>
                        <a:t>70,7</a:t>
                      </a:r>
                      <a:endParaRPr lang="es-CL" sz="180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tcPr>
                </a:tc>
              </a:tr>
            </a:tbl>
          </a:graphicData>
        </a:graphic>
      </p:graphicFrame>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27384"/>
            <a:ext cx="8452048" cy="1143000"/>
          </a:xfrm>
        </p:spPr>
        <p:txBody>
          <a:bodyPr/>
          <a:lstStyle/>
          <a:p>
            <a:r>
              <a:rPr lang="es-CL" sz="2000" b="1" dirty="0" smtClean="0"/>
              <a:t>Gasto de Capital </a:t>
            </a:r>
            <a:br>
              <a:rPr lang="es-CL" sz="2000" b="1" dirty="0" smtClean="0"/>
            </a:br>
            <a:r>
              <a:rPr lang="es-CL" sz="2000" b="1" dirty="0" smtClean="0"/>
              <a:t>Al tercer trimestre 2015</a:t>
            </a:r>
            <a:br>
              <a:rPr lang="es-CL" sz="2000" b="1" dirty="0" smtClean="0"/>
            </a:br>
            <a:r>
              <a:rPr lang="es-CL" sz="2000" b="1" dirty="0" smtClean="0"/>
              <a:t>5 Ministerios con mayor gasto aprobado</a:t>
            </a:r>
            <a:r>
              <a:rPr lang="es-CL" sz="2000" b="1" baseline="30000" dirty="0" smtClean="0"/>
              <a:t>(1)</a:t>
            </a:r>
            <a:r>
              <a:rPr lang="es-CL" sz="2000" b="1" dirty="0" smtClean="0"/>
              <a:t/>
            </a:r>
            <a:br>
              <a:rPr lang="es-CL" sz="2000" b="1" dirty="0" smtClean="0"/>
            </a:br>
            <a:r>
              <a:rPr lang="es-CL" sz="1800" dirty="0" smtClean="0"/>
              <a:t>(millones de pesos y % de ejecución sobre Ley Aprobada)</a:t>
            </a:r>
            <a:endParaRPr lang="es-ES" sz="14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15</a:t>
            </a:fld>
            <a:endParaRPr lang="en-US"/>
          </a:p>
        </p:txBody>
      </p:sp>
      <p:sp>
        <p:nvSpPr>
          <p:cNvPr id="8" name="7 CuadroTexto"/>
          <p:cNvSpPr txBox="1"/>
          <p:nvPr/>
        </p:nvSpPr>
        <p:spPr>
          <a:xfrm>
            <a:off x="889936" y="5072074"/>
            <a:ext cx="6778408" cy="830997"/>
          </a:xfrm>
          <a:prstGeom prst="rect">
            <a:avLst/>
          </a:prstGeom>
          <a:noFill/>
        </p:spPr>
        <p:txBody>
          <a:bodyPr wrap="square" rtlCol="0">
            <a:spAutoFit/>
          </a:bodyPr>
          <a:lstStyle/>
          <a:p>
            <a:pPr algn="just"/>
            <a:r>
              <a:rPr lang="es-CL" sz="1200" baseline="30000" dirty="0" smtClean="0">
                <a:latin typeface="+mn-lt"/>
              </a:rPr>
              <a:t>(1)</a:t>
            </a:r>
            <a:r>
              <a:rPr lang="es-CL" sz="1200" dirty="0" smtClean="0">
                <a:latin typeface="+mn-lt"/>
              </a:rPr>
              <a:t>Luego de la clasificación por mayor gasto aprobado en la Ley de Presupuestos 2015, se ordenan descendentemente por el porcentaje de ejecución al tercer trimestre de 2015. El Gasto de Capital aprobado de estos 5 ministerios representa un 87,9% del Gasto de Capital total aprobado en la Ley de Presupuestos 2015.</a:t>
            </a:r>
            <a:endParaRPr lang="es-CL" sz="1200" dirty="0">
              <a:latin typeface="+mn-lt"/>
            </a:endParaRPr>
          </a:p>
        </p:txBody>
      </p:sp>
      <p:graphicFrame>
        <p:nvGraphicFramePr>
          <p:cNvPr id="7" name="6 Tabla"/>
          <p:cNvGraphicFramePr>
            <a:graphicFrameLocks noGrp="1"/>
          </p:cNvGraphicFramePr>
          <p:nvPr/>
        </p:nvGraphicFramePr>
        <p:xfrm>
          <a:off x="683569" y="1772816"/>
          <a:ext cx="7272806" cy="3073182"/>
        </p:xfrm>
        <a:graphic>
          <a:graphicData uri="http://schemas.openxmlformats.org/drawingml/2006/table">
            <a:tbl>
              <a:tblPr/>
              <a:tblGrid>
                <a:gridCol w="2604165"/>
                <a:gridCol w="1543209"/>
                <a:gridCol w="1543209"/>
                <a:gridCol w="1582223"/>
              </a:tblGrid>
              <a:tr h="430409">
                <a:tc rowSpan="3">
                  <a:txBody>
                    <a:bodyPr/>
                    <a:lstStyle/>
                    <a:p>
                      <a:pPr algn="ctr">
                        <a:lnSpc>
                          <a:spcPct val="115000"/>
                        </a:lnSpc>
                        <a:spcAft>
                          <a:spcPts val="0"/>
                        </a:spcAft>
                      </a:pPr>
                      <a:r>
                        <a:rPr lang="es-CL" sz="1400" b="1" dirty="0">
                          <a:solidFill>
                            <a:srgbClr val="FFFFFF"/>
                          </a:solidFill>
                          <a:latin typeface="Calibri"/>
                          <a:ea typeface="Times New Roman"/>
                          <a:cs typeface="Arial"/>
                        </a:rPr>
                        <a:t>Ministerios</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a:noFill/>
                    </a:lnR>
                    <a:lnT w="12700" cap="flat" cmpd="sng" algn="ctr">
                      <a:solidFill>
                        <a:srgbClr val="4A7EBB"/>
                      </a:solidFill>
                      <a:prstDash val="solid"/>
                      <a:round/>
                      <a:headEnd type="none" w="med" len="med"/>
                      <a:tailEnd type="none" w="med" len="med"/>
                    </a:lnT>
                    <a:lnB>
                      <a:noFill/>
                    </a:lnB>
                    <a:solidFill>
                      <a:srgbClr val="4F81BD"/>
                    </a:solidFill>
                  </a:tcPr>
                </a:tc>
                <a:tc>
                  <a:txBody>
                    <a:bodyPr/>
                    <a:lstStyle/>
                    <a:p>
                      <a:pPr algn="ctr">
                        <a:lnSpc>
                          <a:spcPct val="115000"/>
                        </a:lnSpc>
                        <a:spcAft>
                          <a:spcPts val="0"/>
                        </a:spcAft>
                      </a:pPr>
                      <a:r>
                        <a:rPr lang="es-CL" sz="1400" b="1" dirty="0">
                          <a:solidFill>
                            <a:srgbClr val="FFFFFF"/>
                          </a:solidFill>
                          <a:latin typeface="Calibri"/>
                          <a:ea typeface="Times New Roman"/>
                          <a:cs typeface="Arial"/>
                        </a:rPr>
                        <a:t>Ley</a:t>
                      </a:r>
                      <a:endParaRPr lang="es-CL" sz="1400" dirty="0">
                        <a:latin typeface="Calibri"/>
                        <a:ea typeface="Calibri"/>
                        <a:cs typeface="Times New Roman"/>
                      </a:endParaRPr>
                    </a:p>
                  </a:txBody>
                  <a:tcPr marL="44450" marR="44450" marT="0" marB="0" anchor="b">
                    <a:lnL>
                      <a:noFill/>
                    </a:lnL>
                    <a:lnR>
                      <a:noFill/>
                    </a:lnR>
                    <a:lnT w="12700" cap="flat" cmpd="sng" algn="ctr">
                      <a:solidFill>
                        <a:srgbClr val="4A7EBB"/>
                      </a:solidFill>
                      <a:prstDash val="solid"/>
                      <a:round/>
                      <a:headEnd type="none" w="med" len="med"/>
                      <a:tailEnd type="none" w="med" len="med"/>
                    </a:lnT>
                    <a:lnB>
                      <a:noFill/>
                    </a:lnB>
                    <a:solidFill>
                      <a:srgbClr val="4F81BD"/>
                    </a:solidFill>
                  </a:tcPr>
                </a:tc>
                <a:tc>
                  <a:txBody>
                    <a:bodyPr/>
                    <a:lstStyle/>
                    <a:p>
                      <a:pPr algn="ctr">
                        <a:lnSpc>
                          <a:spcPct val="115000"/>
                        </a:lnSpc>
                        <a:spcAft>
                          <a:spcPts val="0"/>
                        </a:spcAft>
                      </a:pPr>
                      <a:r>
                        <a:rPr lang="es-CL" sz="1400" b="1" dirty="0">
                          <a:solidFill>
                            <a:srgbClr val="FFFFFF"/>
                          </a:solidFill>
                          <a:latin typeface="Calibri"/>
                          <a:ea typeface="Times New Roman"/>
                          <a:cs typeface="Arial"/>
                        </a:rPr>
                        <a:t>Ejecución </a:t>
                      </a:r>
                      <a:endParaRPr lang="es-CL" sz="1400" dirty="0">
                        <a:latin typeface="Calibri"/>
                        <a:ea typeface="Calibri"/>
                        <a:cs typeface="Times New Roman"/>
                      </a:endParaRPr>
                    </a:p>
                  </a:txBody>
                  <a:tcPr marL="44450" marR="44450" marT="0" marB="0" anchor="b">
                    <a:lnL>
                      <a:noFill/>
                    </a:lnL>
                    <a:lnR>
                      <a:noFill/>
                    </a:lnR>
                    <a:lnT w="12700" cap="flat" cmpd="sng" algn="ctr">
                      <a:solidFill>
                        <a:srgbClr val="4A7EBB"/>
                      </a:solidFill>
                      <a:prstDash val="solid"/>
                      <a:round/>
                      <a:headEnd type="none" w="med" len="med"/>
                      <a:tailEnd type="none" w="med" len="med"/>
                    </a:lnT>
                    <a:lnB>
                      <a:noFill/>
                    </a:lnB>
                    <a:solidFill>
                      <a:srgbClr val="4F81BD"/>
                    </a:solidFill>
                  </a:tcPr>
                </a:tc>
                <a:tc rowSpan="3">
                  <a:txBody>
                    <a:bodyPr/>
                    <a:lstStyle/>
                    <a:p>
                      <a:pPr algn="ctr">
                        <a:lnSpc>
                          <a:spcPct val="115000"/>
                        </a:lnSpc>
                        <a:spcAft>
                          <a:spcPts val="0"/>
                        </a:spcAft>
                      </a:pPr>
                      <a:r>
                        <a:rPr lang="es-CL" sz="1400" b="1" dirty="0">
                          <a:solidFill>
                            <a:srgbClr val="FFFFFF"/>
                          </a:solidFill>
                          <a:latin typeface="Calibri"/>
                          <a:ea typeface="Times New Roman"/>
                          <a:cs typeface="Arial"/>
                        </a:rPr>
                        <a:t>Porcentaje de ejecución (%)</a:t>
                      </a:r>
                      <a:r>
                        <a:rPr lang="es-CL" sz="1400" dirty="0">
                          <a:solidFill>
                            <a:srgbClr val="000000"/>
                          </a:solidFill>
                          <a:latin typeface="Calibri"/>
                          <a:ea typeface="Times New Roman"/>
                          <a:cs typeface="Arial"/>
                        </a:rPr>
                        <a:t> </a:t>
                      </a:r>
                      <a:endParaRPr lang="es-CL" sz="1400" dirty="0">
                        <a:latin typeface="Calibri"/>
                        <a:ea typeface="Calibri"/>
                        <a:cs typeface="Times New Roman"/>
                      </a:endParaRPr>
                    </a:p>
                  </a:txBody>
                  <a:tcPr marL="44450" marR="44450" marT="0" marB="0" anchor="ctr">
                    <a:lnL>
                      <a:noFill/>
                    </a:lnL>
                    <a:lnR w="12700" cap="flat" cmpd="sng" algn="ctr">
                      <a:solidFill>
                        <a:srgbClr val="4A7EBB"/>
                      </a:solidFill>
                      <a:prstDash val="solid"/>
                      <a:round/>
                      <a:headEnd type="none" w="med" len="med"/>
                      <a:tailEnd type="none" w="med" len="med"/>
                    </a:lnR>
                    <a:lnT w="12700" cap="flat" cmpd="sng" algn="ctr">
                      <a:solidFill>
                        <a:srgbClr val="4A7EBB"/>
                      </a:solidFill>
                      <a:prstDash val="solid"/>
                      <a:round/>
                      <a:headEnd type="none" w="med" len="med"/>
                      <a:tailEnd type="none" w="med" len="med"/>
                    </a:lnT>
                    <a:lnB>
                      <a:noFill/>
                    </a:lnB>
                    <a:solidFill>
                      <a:srgbClr val="4F81BD"/>
                    </a:solidFill>
                  </a:tcPr>
                </a:tc>
              </a:tr>
              <a:tr h="73647">
                <a:tc vMerge="1">
                  <a:txBody>
                    <a:bodyPr/>
                    <a:lstStyle/>
                    <a:p>
                      <a:endParaRPr lang="es-CL"/>
                    </a:p>
                  </a:txBody>
                  <a:tcPr/>
                </a:tc>
                <a:tc>
                  <a:txBody>
                    <a:bodyPr/>
                    <a:lstStyle/>
                    <a:p>
                      <a:pPr algn="ctr">
                        <a:lnSpc>
                          <a:spcPct val="115000"/>
                        </a:lnSpc>
                        <a:spcAft>
                          <a:spcPts val="0"/>
                        </a:spcAft>
                      </a:pPr>
                      <a:r>
                        <a:rPr lang="es-CL" sz="1400" b="1">
                          <a:solidFill>
                            <a:srgbClr val="FFFFFF"/>
                          </a:solidFill>
                          <a:latin typeface="Calibri"/>
                          <a:ea typeface="Times New Roman"/>
                          <a:cs typeface="Arial"/>
                        </a:rPr>
                        <a:t>Aprobada</a:t>
                      </a:r>
                      <a:endParaRPr lang="es-CL" sz="1400">
                        <a:latin typeface="Calibri"/>
                        <a:ea typeface="Calibri"/>
                        <a:cs typeface="Times New Roman"/>
                      </a:endParaRPr>
                    </a:p>
                  </a:txBody>
                  <a:tcPr marL="44450" marR="44450" marT="0" marB="0" anchor="b">
                    <a:lnL>
                      <a:noFill/>
                    </a:lnL>
                    <a:lnR>
                      <a:noFill/>
                    </a:lnR>
                    <a:lnT>
                      <a:noFill/>
                    </a:lnT>
                    <a:lnB>
                      <a:noFill/>
                    </a:lnB>
                    <a:solidFill>
                      <a:srgbClr val="4F81BD"/>
                    </a:solidFill>
                  </a:tcPr>
                </a:tc>
                <a:tc>
                  <a:txBody>
                    <a:bodyPr/>
                    <a:lstStyle/>
                    <a:p>
                      <a:pPr algn="ctr">
                        <a:lnSpc>
                          <a:spcPct val="115000"/>
                        </a:lnSpc>
                        <a:spcAft>
                          <a:spcPts val="0"/>
                        </a:spcAft>
                      </a:pPr>
                      <a:r>
                        <a:rPr lang="es-CL" sz="1400" b="1" dirty="0">
                          <a:solidFill>
                            <a:srgbClr val="FFFFFF"/>
                          </a:solidFill>
                          <a:latin typeface="Calibri"/>
                          <a:ea typeface="Times New Roman"/>
                          <a:cs typeface="Arial"/>
                        </a:rPr>
                        <a:t>III trimestre</a:t>
                      </a:r>
                      <a:endParaRPr lang="es-CL" sz="1400" dirty="0">
                        <a:latin typeface="Calibri"/>
                        <a:ea typeface="Calibri"/>
                        <a:cs typeface="Times New Roman"/>
                      </a:endParaRPr>
                    </a:p>
                  </a:txBody>
                  <a:tcPr marL="44450" marR="44450" marT="0" marB="0" anchor="b">
                    <a:lnL>
                      <a:noFill/>
                    </a:lnL>
                    <a:lnR>
                      <a:noFill/>
                    </a:lnR>
                    <a:lnT>
                      <a:noFill/>
                    </a:lnT>
                    <a:lnB>
                      <a:noFill/>
                    </a:lnB>
                    <a:solidFill>
                      <a:srgbClr val="4F81BD"/>
                    </a:solidFill>
                  </a:tcPr>
                </a:tc>
                <a:tc vMerge="1">
                  <a:txBody>
                    <a:bodyPr/>
                    <a:lstStyle/>
                    <a:p>
                      <a:endParaRPr lang="es-CL"/>
                    </a:p>
                  </a:txBody>
                  <a:tcPr/>
                </a:tc>
              </a:tr>
              <a:tr h="202737">
                <a:tc vMerge="1">
                  <a:txBody>
                    <a:bodyPr/>
                    <a:lstStyle/>
                    <a:p>
                      <a:endParaRPr lang="es-CL"/>
                    </a:p>
                  </a:txBody>
                  <a:tcPr/>
                </a:tc>
                <a:tc>
                  <a:txBody>
                    <a:bodyPr/>
                    <a:lstStyle/>
                    <a:p>
                      <a:pPr algn="ctr">
                        <a:lnSpc>
                          <a:spcPct val="115000"/>
                        </a:lnSpc>
                        <a:spcAft>
                          <a:spcPts val="0"/>
                        </a:spcAft>
                      </a:pPr>
                      <a:r>
                        <a:rPr lang="es-CL" sz="1400" b="1">
                          <a:solidFill>
                            <a:srgbClr val="FFFFFF"/>
                          </a:solidFill>
                          <a:latin typeface="Calibri"/>
                          <a:ea typeface="Times New Roman"/>
                          <a:cs typeface="Arial"/>
                        </a:rPr>
                        <a:t>2015</a:t>
                      </a:r>
                      <a:endParaRPr lang="es-CL" sz="1400">
                        <a:latin typeface="Calibri"/>
                        <a:ea typeface="Calibri"/>
                        <a:cs typeface="Times New Roman"/>
                      </a:endParaRPr>
                    </a:p>
                  </a:txBody>
                  <a:tcPr marL="44450" marR="44450" marT="0" marB="0" anchor="b">
                    <a:lnL>
                      <a:noFill/>
                    </a:lnL>
                    <a:lnR>
                      <a:noFill/>
                    </a:lnR>
                    <a:lnT>
                      <a:noFill/>
                    </a:lnT>
                    <a:lnB>
                      <a:noFill/>
                    </a:lnB>
                    <a:solidFill>
                      <a:srgbClr val="4F81BD"/>
                    </a:solidFill>
                  </a:tcPr>
                </a:tc>
                <a:tc>
                  <a:txBody>
                    <a:bodyPr/>
                    <a:lstStyle/>
                    <a:p>
                      <a:pPr algn="ctr">
                        <a:lnSpc>
                          <a:spcPct val="115000"/>
                        </a:lnSpc>
                        <a:spcAft>
                          <a:spcPts val="0"/>
                        </a:spcAft>
                      </a:pPr>
                      <a:r>
                        <a:rPr lang="es-CL" sz="1400" b="1" dirty="0">
                          <a:solidFill>
                            <a:srgbClr val="FFFFFF"/>
                          </a:solidFill>
                          <a:latin typeface="Calibri"/>
                          <a:ea typeface="Times New Roman"/>
                          <a:cs typeface="Arial"/>
                        </a:rPr>
                        <a:t>2015</a:t>
                      </a:r>
                      <a:endParaRPr lang="es-CL" sz="1400" dirty="0">
                        <a:latin typeface="Calibri"/>
                        <a:ea typeface="Calibri"/>
                        <a:cs typeface="Times New Roman"/>
                      </a:endParaRPr>
                    </a:p>
                  </a:txBody>
                  <a:tcPr marL="44450" marR="44450" marT="0" marB="0" anchor="b">
                    <a:lnL>
                      <a:noFill/>
                    </a:lnL>
                    <a:lnR>
                      <a:noFill/>
                    </a:lnR>
                    <a:lnT>
                      <a:noFill/>
                    </a:lnT>
                    <a:lnB>
                      <a:noFill/>
                    </a:lnB>
                    <a:solidFill>
                      <a:srgbClr val="4F81BD"/>
                    </a:solidFill>
                  </a:tcPr>
                </a:tc>
                <a:tc vMerge="1">
                  <a:txBody>
                    <a:bodyPr/>
                    <a:lstStyle/>
                    <a:p>
                      <a:endParaRPr lang="es-CL"/>
                    </a:p>
                  </a:txBody>
                  <a:tcPr/>
                </a:tc>
              </a:tr>
              <a:tr h="430409">
                <a:tc>
                  <a:txBody>
                    <a:bodyPr/>
                    <a:lstStyle/>
                    <a:p>
                      <a:pPr indent="509905">
                        <a:lnSpc>
                          <a:spcPct val="115000"/>
                        </a:lnSpc>
                        <a:spcAft>
                          <a:spcPts val="0"/>
                        </a:spcAft>
                      </a:pPr>
                      <a:r>
                        <a:rPr lang="es-CL" sz="1400" b="1" dirty="0">
                          <a:solidFill>
                            <a:srgbClr val="000000"/>
                          </a:solidFill>
                          <a:latin typeface="Calibri"/>
                          <a:ea typeface="Times New Roman"/>
                          <a:cs typeface="Arial"/>
                        </a:rPr>
                        <a:t>Vivienda</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Arial"/>
                        </a:rPr>
                        <a:t>1.563.189</a:t>
                      </a:r>
                      <a:endParaRPr lang="es-CL" sz="1400">
                        <a:latin typeface="Calibri"/>
                        <a:ea typeface="Calibri"/>
                        <a:cs typeface="Times New Roman"/>
                      </a:endParaRPr>
                    </a:p>
                  </a:txBody>
                  <a:tcPr marL="44450" marR="44450" marT="0" marB="0" anchor="ctr">
                    <a:lnL>
                      <a:noFill/>
                    </a:lnL>
                    <a:lnR>
                      <a:noFill/>
                    </a:lnR>
                    <a:lnT>
                      <a:noFill/>
                    </a:lnT>
                    <a:lnB>
                      <a:noFill/>
                    </a:lnB>
                  </a:tcPr>
                </a:tc>
                <a:tc>
                  <a:txBody>
                    <a:bodyPr/>
                    <a:lstStyle/>
                    <a:p>
                      <a:pPr algn="r">
                        <a:lnSpc>
                          <a:spcPct val="115000"/>
                        </a:lnSpc>
                        <a:spcAft>
                          <a:spcPts val="0"/>
                        </a:spcAft>
                      </a:pPr>
                      <a:r>
                        <a:rPr lang="es-CL" sz="1400">
                          <a:latin typeface="Calibri"/>
                          <a:ea typeface="Times New Roman"/>
                          <a:cs typeface="Arial"/>
                        </a:rPr>
                        <a:t>1.052.872</a:t>
                      </a:r>
                      <a:endParaRPr lang="es-CL" sz="140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67,4</a:t>
                      </a:r>
                      <a:endParaRPr lang="es-CL" sz="1400">
                        <a:latin typeface="Calibri"/>
                        <a:ea typeface="Calibri"/>
                        <a:cs typeface="Times New Roman"/>
                      </a:endParaRPr>
                    </a:p>
                  </a:txBody>
                  <a:tcPr marL="44450" marR="44450" marT="0" marB="0" anchor="ctr">
                    <a:lnL>
                      <a:noFill/>
                    </a:lnL>
                    <a:lnR w="12700" cap="flat" cmpd="sng" algn="ctr">
                      <a:solidFill>
                        <a:srgbClr val="4A7EBB"/>
                      </a:solidFill>
                      <a:prstDash val="solid"/>
                      <a:round/>
                      <a:headEnd type="none" w="med" len="med"/>
                      <a:tailEnd type="none" w="med" len="med"/>
                    </a:lnR>
                    <a:lnT>
                      <a:noFill/>
                    </a:lnT>
                    <a:lnB>
                      <a:noFill/>
                    </a:lnB>
                  </a:tcPr>
                </a:tc>
              </a:tr>
              <a:tr h="430409">
                <a:tc>
                  <a:txBody>
                    <a:bodyPr/>
                    <a:lstStyle/>
                    <a:p>
                      <a:pPr indent="509905">
                        <a:lnSpc>
                          <a:spcPct val="115000"/>
                        </a:lnSpc>
                        <a:spcAft>
                          <a:spcPts val="0"/>
                        </a:spcAft>
                      </a:pPr>
                      <a:r>
                        <a:rPr lang="es-CL" sz="1400" b="1" dirty="0">
                          <a:solidFill>
                            <a:srgbClr val="000000"/>
                          </a:solidFill>
                          <a:latin typeface="Calibri"/>
                          <a:ea typeface="Times New Roman"/>
                          <a:cs typeface="Arial"/>
                        </a:rPr>
                        <a:t>Obras Públicas </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dirty="0">
                          <a:solidFill>
                            <a:srgbClr val="000000"/>
                          </a:solidFill>
                          <a:latin typeface="Calibri"/>
                          <a:ea typeface="Times New Roman"/>
                          <a:cs typeface="Arial"/>
                        </a:rPr>
                        <a:t>1.959.089</a:t>
                      </a:r>
                      <a:endParaRPr lang="es-CL" sz="1400" dirty="0">
                        <a:latin typeface="Calibri"/>
                        <a:ea typeface="Calibri"/>
                        <a:cs typeface="Times New Roman"/>
                      </a:endParaRPr>
                    </a:p>
                  </a:txBody>
                  <a:tcPr marL="44450" marR="44450" marT="0" marB="0" anchor="ctr">
                    <a:lnL>
                      <a:noFill/>
                    </a:lnL>
                    <a:lnR>
                      <a:noFill/>
                    </a:lnR>
                    <a:lnT>
                      <a:noFill/>
                    </a:lnT>
                    <a:lnB>
                      <a:noFill/>
                    </a:lnB>
                  </a:tcPr>
                </a:tc>
                <a:tc>
                  <a:txBody>
                    <a:bodyPr/>
                    <a:lstStyle/>
                    <a:p>
                      <a:pPr algn="r">
                        <a:lnSpc>
                          <a:spcPct val="115000"/>
                        </a:lnSpc>
                        <a:spcAft>
                          <a:spcPts val="0"/>
                        </a:spcAft>
                      </a:pPr>
                      <a:r>
                        <a:rPr lang="es-CL" sz="1400" dirty="0">
                          <a:latin typeface="Calibri"/>
                          <a:ea typeface="Times New Roman"/>
                          <a:cs typeface="Arial"/>
                        </a:rPr>
                        <a:t>1.306.544</a:t>
                      </a:r>
                      <a:endParaRPr lang="es-CL" sz="1400" dirty="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66,7</a:t>
                      </a:r>
                      <a:endParaRPr lang="es-CL" sz="1400">
                        <a:latin typeface="Calibri"/>
                        <a:ea typeface="Calibri"/>
                        <a:cs typeface="Times New Roman"/>
                      </a:endParaRPr>
                    </a:p>
                  </a:txBody>
                  <a:tcPr marL="44450" marR="44450" marT="0" marB="0" anchor="ctr">
                    <a:lnL>
                      <a:noFill/>
                    </a:lnL>
                    <a:lnR w="12700" cap="flat" cmpd="sng" algn="ctr">
                      <a:solidFill>
                        <a:srgbClr val="4A7EBB"/>
                      </a:solidFill>
                      <a:prstDash val="solid"/>
                      <a:round/>
                      <a:headEnd type="none" w="med" len="med"/>
                      <a:tailEnd type="none" w="med" len="med"/>
                    </a:lnR>
                    <a:lnT>
                      <a:noFill/>
                    </a:lnT>
                    <a:lnB>
                      <a:noFill/>
                    </a:lnB>
                  </a:tcPr>
                </a:tc>
              </a:tr>
              <a:tr h="430409">
                <a:tc>
                  <a:txBody>
                    <a:bodyPr/>
                    <a:lstStyle/>
                    <a:p>
                      <a:pPr indent="509905">
                        <a:lnSpc>
                          <a:spcPct val="115000"/>
                        </a:lnSpc>
                        <a:spcAft>
                          <a:spcPts val="0"/>
                        </a:spcAft>
                      </a:pPr>
                      <a:r>
                        <a:rPr lang="es-CL" sz="1400" b="1">
                          <a:solidFill>
                            <a:srgbClr val="000000"/>
                          </a:solidFill>
                          <a:latin typeface="Calibri"/>
                          <a:ea typeface="Times New Roman"/>
                          <a:cs typeface="Arial"/>
                        </a:rPr>
                        <a:t>Interior </a:t>
                      </a:r>
                      <a:endParaRPr lang="es-CL" sz="140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dirty="0">
                          <a:solidFill>
                            <a:srgbClr val="000000"/>
                          </a:solidFill>
                          <a:latin typeface="Calibri"/>
                          <a:ea typeface="Times New Roman"/>
                          <a:cs typeface="Arial"/>
                        </a:rPr>
                        <a:t>1.319.285</a:t>
                      </a:r>
                      <a:endParaRPr lang="es-CL" sz="1400" dirty="0">
                        <a:latin typeface="Calibri"/>
                        <a:ea typeface="Calibri"/>
                        <a:cs typeface="Times New Roman"/>
                      </a:endParaRPr>
                    </a:p>
                  </a:txBody>
                  <a:tcPr marL="44450" marR="44450" marT="0" marB="0" anchor="ctr">
                    <a:lnL>
                      <a:noFill/>
                    </a:lnL>
                    <a:lnR>
                      <a:noFill/>
                    </a:lnR>
                    <a:lnT>
                      <a:noFill/>
                    </a:lnT>
                    <a:lnB>
                      <a:noFill/>
                    </a:lnB>
                  </a:tcPr>
                </a:tc>
                <a:tc>
                  <a:txBody>
                    <a:bodyPr/>
                    <a:lstStyle/>
                    <a:p>
                      <a:pPr algn="r">
                        <a:lnSpc>
                          <a:spcPct val="115000"/>
                        </a:lnSpc>
                        <a:spcAft>
                          <a:spcPts val="0"/>
                        </a:spcAft>
                      </a:pPr>
                      <a:r>
                        <a:rPr lang="es-CL" sz="1400">
                          <a:latin typeface="Calibri"/>
                          <a:ea typeface="Times New Roman"/>
                          <a:cs typeface="Arial"/>
                        </a:rPr>
                        <a:t>738.037</a:t>
                      </a:r>
                      <a:endParaRPr lang="es-CL" sz="140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55,9</a:t>
                      </a:r>
                      <a:endParaRPr lang="es-CL" sz="1400">
                        <a:latin typeface="Calibri"/>
                        <a:ea typeface="Calibri"/>
                        <a:cs typeface="Times New Roman"/>
                      </a:endParaRPr>
                    </a:p>
                  </a:txBody>
                  <a:tcPr marL="44450" marR="44450" marT="0" marB="0" anchor="ctr">
                    <a:lnL>
                      <a:noFill/>
                    </a:lnL>
                    <a:lnR w="12700" cap="flat" cmpd="sng" algn="ctr">
                      <a:solidFill>
                        <a:srgbClr val="4A7EBB"/>
                      </a:solidFill>
                      <a:prstDash val="solid"/>
                      <a:round/>
                      <a:headEnd type="none" w="med" len="med"/>
                      <a:tailEnd type="none" w="med" len="med"/>
                    </a:lnR>
                    <a:lnT>
                      <a:noFill/>
                    </a:lnT>
                    <a:lnB>
                      <a:noFill/>
                    </a:lnB>
                  </a:tcPr>
                </a:tc>
              </a:tr>
              <a:tr h="430409">
                <a:tc>
                  <a:txBody>
                    <a:bodyPr/>
                    <a:lstStyle/>
                    <a:p>
                      <a:pPr indent="509905">
                        <a:lnSpc>
                          <a:spcPct val="115000"/>
                        </a:lnSpc>
                        <a:spcAft>
                          <a:spcPts val="0"/>
                        </a:spcAft>
                      </a:pPr>
                      <a:r>
                        <a:rPr lang="es-CL" sz="1400" b="1" dirty="0">
                          <a:solidFill>
                            <a:srgbClr val="000000"/>
                          </a:solidFill>
                          <a:latin typeface="Calibri"/>
                          <a:ea typeface="Times New Roman"/>
                          <a:cs typeface="Arial"/>
                        </a:rPr>
                        <a:t>Educación </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dirty="0">
                          <a:solidFill>
                            <a:srgbClr val="000000"/>
                          </a:solidFill>
                          <a:latin typeface="Calibri"/>
                          <a:ea typeface="Times New Roman"/>
                          <a:cs typeface="Arial"/>
                        </a:rPr>
                        <a:t>682.759</a:t>
                      </a:r>
                      <a:endParaRPr lang="es-CL" sz="1400" dirty="0">
                        <a:latin typeface="Calibri"/>
                        <a:ea typeface="Calibri"/>
                        <a:cs typeface="Times New Roman"/>
                      </a:endParaRPr>
                    </a:p>
                  </a:txBody>
                  <a:tcPr marL="44450" marR="44450" marT="0" marB="0" anchor="ctr">
                    <a:lnL>
                      <a:noFill/>
                    </a:lnL>
                    <a:lnR>
                      <a:noFill/>
                    </a:lnR>
                    <a:lnT>
                      <a:noFill/>
                    </a:lnT>
                    <a:lnB>
                      <a:noFill/>
                    </a:lnB>
                  </a:tcPr>
                </a:tc>
                <a:tc>
                  <a:txBody>
                    <a:bodyPr/>
                    <a:lstStyle/>
                    <a:p>
                      <a:pPr algn="r">
                        <a:lnSpc>
                          <a:spcPct val="115000"/>
                        </a:lnSpc>
                        <a:spcAft>
                          <a:spcPts val="0"/>
                        </a:spcAft>
                      </a:pPr>
                      <a:r>
                        <a:rPr lang="es-CL" sz="1400" dirty="0">
                          <a:latin typeface="Calibri"/>
                          <a:ea typeface="Times New Roman"/>
                          <a:cs typeface="Arial"/>
                        </a:rPr>
                        <a:t>210.239</a:t>
                      </a:r>
                      <a:endParaRPr lang="es-CL" sz="1400" dirty="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30,8</a:t>
                      </a:r>
                      <a:endParaRPr lang="es-CL" sz="1400">
                        <a:latin typeface="Calibri"/>
                        <a:ea typeface="Calibri"/>
                        <a:cs typeface="Times New Roman"/>
                      </a:endParaRPr>
                    </a:p>
                  </a:txBody>
                  <a:tcPr marL="44450" marR="44450" marT="0" marB="0" anchor="ctr">
                    <a:lnL>
                      <a:noFill/>
                    </a:lnL>
                    <a:lnR w="12700" cap="flat" cmpd="sng" algn="ctr">
                      <a:solidFill>
                        <a:srgbClr val="4A7EBB"/>
                      </a:solidFill>
                      <a:prstDash val="solid"/>
                      <a:round/>
                      <a:headEnd type="none" w="med" len="med"/>
                      <a:tailEnd type="none" w="med" len="med"/>
                    </a:lnR>
                    <a:lnT>
                      <a:noFill/>
                    </a:lnT>
                    <a:lnB>
                      <a:noFill/>
                    </a:lnB>
                  </a:tcPr>
                </a:tc>
              </a:tr>
              <a:tr h="430409">
                <a:tc>
                  <a:txBody>
                    <a:bodyPr/>
                    <a:lstStyle/>
                    <a:p>
                      <a:pPr indent="509905">
                        <a:lnSpc>
                          <a:spcPct val="115000"/>
                        </a:lnSpc>
                        <a:spcAft>
                          <a:spcPts val="0"/>
                        </a:spcAft>
                      </a:pPr>
                      <a:r>
                        <a:rPr lang="es-CL" sz="1400" b="1">
                          <a:solidFill>
                            <a:srgbClr val="000000"/>
                          </a:solidFill>
                          <a:latin typeface="Calibri"/>
                          <a:ea typeface="Times New Roman"/>
                          <a:cs typeface="Arial"/>
                        </a:rPr>
                        <a:t>Salud </a:t>
                      </a:r>
                      <a:endParaRPr lang="es-CL" sz="140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a:noFill/>
                    </a:lnR>
                    <a:lnT>
                      <a:noFill/>
                    </a:lnT>
                    <a:lnB w="12700" cap="flat" cmpd="sng" algn="ctr">
                      <a:solidFill>
                        <a:srgbClr val="4A7EBB"/>
                      </a:solidFill>
                      <a:prstDash val="solid"/>
                      <a:round/>
                      <a:headEnd type="none" w="med" len="med"/>
                      <a:tailEnd type="none" w="med" len="med"/>
                    </a:lnB>
                  </a:tcPr>
                </a:tc>
                <a:tc>
                  <a:txBody>
                    <a:bodyPr/>
                    <a:lstStyle/>
                    <a:p>
                      <a:pPr algn="ctr">
                        <a:lnSpc>
                          <a:spcPct val="115000"/>
                        </a:lnSpc>
                        <a:spcAft>
                          <a:spcPts val="0"/>
                        </a:spcAft>
                      </a:pPr>
                      <a:r>
                        <a:rPr lang="es-CL" sz="1400">
                          <a:solidFill>
                            <a:srgbClr val="000000"/>
                          </a:solidFill>
                          <a:latin typeface="Calibri"/>
                          <a:ea typeface="Times New Roman"/>
                          <a:cs typeface="Arial"/>
                        </a:rPr>
                        <a:t>590.013</a:t>
                      </a:r>
                      <a:endParaRPr lang="es-CL" sz="1400">
                        <a:latin typeface="Calibri"/>
                        <a:ea typeface="Calibri"/>
                        <a:cs typeface="Times New Roman"/>
                      </a:endParaRPr>
                    </a:p>
                  </a:txBody>
                  <a:tcPr marL="44450" marR="44450" marT="0" marB="0" anchor="ctr">
                    <a:lnL>
                      <a:noFill/>
                    </a:lnL>
                    <a:lnR>
                      <a:noFill/>
                    </a:lnR>
                    <a:lnT>
                      <a:noFill/>
                    </a:lnT>
                    <a:lnB w="12700" cap="flat" cmpd="sng" algn="ctr">
                      <a:solidFill>
                        <a:srgbClr val="4A7EBB"/>
                      </a:solidFill>
                      <a:prstDash val="solid"/>
                      <a:round/>
                      <a:headEnd type="none" w="med" len="med"/>
                      <a:tailEnd type="none" w="med" len="med"/>
                    </a:lnB>
                  </a:tcPr>
                </a:tc>
                <a:tc>
                  <a:txBody>
                    <a:bodyPr/>
                    <a:lstStyle/>
                    <a:p>
                      <a:pPr algn="r">
                        <a:lnSpc>
                          <a:spcPct val="115000"/>
                        </a:lnSpc>
                        <a:spcAft>
                          <a:spcPts val="0"/>
                        </a:spcAft>
                      </a:pPr>
                      <a:r>
                        <a:rPr lang="es-CL" sz="1400" dirty="0">
                          <a:latin typeface="Calibri"/>
                          <a:ea typeface="Times New Roman"/>
                          <a:cs typeface="Arial"/>
                        </a:rPr>
                        <a:t>156.839</a:t>
                      </a:r>
                      <a:endParaRPr lang="es-CL" sz="1400" dirty="0">
                        <a:latin typeface="Calibri"/>
                        <a:ea typeface="Calibri"/>
                        <a:cs typeface="Times New Roman"/>
                      </a:endParaRPr>
                    </a:p>
                  </a:txBody>
                  <a:tcPr marL="44450" marR="44450" marT="0" marB="0" anchor="ctr">
                    <a:lnL>
                      <a:noFill/>
                    </a:lnL>
                    <a:lnR>
                      <a:noFill/>
                    </a:lnR>
                    <a:lnT>
                      <a:noFill/>
                    </a:lnT>
                    <a:lnB w="12700" cap="flat" cmpd="sng" algn="ctr">
                      <a:solidFill>
                        <a:srgbClr val="4A7EBB"/>
                      </a:solidFill>
                      <a:prstDash val="solid"/>
                      <a:round/>
                      <a:headEnd type="none" w="med" len="med"/>
                      <a:tailEnd type="none" w="med" len="med"/>
                    </a:lnB>
                  </a:tcPr>
                </a:tc>
                <a:tc>
                  <a:txBody>
                    <a:bodyPr/>
                    <a:lstStyle/>
                    <a:p>
                      <a:pPr algn="ctr">
                        <a:lnSpc>
                          <a:spcPct val="115000"/>
                        </a:lnSpc>
                        <a:spcAft>
                          <a:spcPts val="0"/>
                        </a:spcAft>
                      </a:pPr>
                      <a:r>
                        <a:rPr lang="es-CL" sz="1400" dirty="0">
                          <a:latin typeface="Calibri"/>
                          <a:ea typeface="Times New Roman"/>
                          <a:cs typeface="Arial"/>
                        </a:rPr>
                        <a:t>26,6</a:t>
                      </a:r>
                      <a:endParaRPr lang="es-CL" sz="1400" dirty="0">
                        <a:latin typeface="Calibri"/>
                        <a:ea typeface="Calibri"/>
                        <a:cs typeface="Times New Roman"/>
                      </a:endParaRPr>
                    </a:p>
                  </a:txBody>
                  <a:tcPr marL="44450" marR="44450" marT="0" marB="0" anchor="ctr">
                    <a:lnL>
                      <a:noFill/>
                    </a:lnL>
                    <a:lnR w="12700" cap="flat" cmpd="sng" algn="ctr">
                      <a:solidFill>
                        <a:srgbClr val="4A7EBB"/>
                      </a:solidFill>
                      <a:prstDash val="solid"/>
                      <a:round/>
                      <a:headEnd type="none" w="med" len="med"/>
                      <a:tailEnd type="none" w="med" len="med"/>
                    </a:lnR>
                    <a:lnT>
                      <a:noFill/>
                    </a:lnT>
                    <a:lnB w="12700" cap="flat" cmpd="sng" algn="ctr">
                      <a:solidFill>
                        <a:srgbClr val="4A7EBB"/>
                      </a:solidFill>
                      <a:prstDash val="solid"/>
                      <a:round/>
                      <a:headEnd type="none" w="med" len="med"/>
                      <a:tailEnd type="none" w="med" len="med"/>
                    </a:lnB>
                  </a:tcPr>
                </a:tc>
              </a:tr>
            </a:tbl>
          </a:graphicData>
        </a:graphic>
      </p:graphicFrame>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0"/>
            <a:ext cx="8452048" cy="1143000"/>
          </a:xfrm>
        </p:spPr>
        <p:txBody>
          <a:bodyPr/>
          <a:lstStyle/>
          <a:p>
            <a:r>
              <a:rPr lang="es-CL" sz="2000" b="1" dirty="0" smtClean="0"/>
              <a:t>Gasto ejecutado inversiones Gobiernos Regionales </a:t>
            </a:r>
            <a:br>
              <a:rPr lang="es-CL" sz="2000" b="1" dirty="0" smtClean="0"/>
            </a:br>
            <a:r>
              <a:rPr lang="es-CL" sz="2000" b="1" dirty="0" smtClean="0"/>
              <a:t>Acumulada al Tercer Trimestre 2015</a:t>
            </a:r>
            <a:br>
              <a:rPr lang="es-CL" sz="2000" b="1" dirty="0" smtClean="0"/>
            </a:br>
            <a:r>
              <a:rPr lang="es-CL" sz="1800" dirty="0" smtClean="0"/>
              <a:t>(millones de pesos y % de ejecución sobre Ley Vigente)</a:t>
            </a:r>
            <a:endParaRPr lang="es-ES" sz="14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16</a:t>
            </a:fld>
            <a:endParaRPr lang="en-US"/>
          </a:p>
        </p:txBody>
      </p:sp>
      <p:sp>
        <p:nvSpPr>
          <p:cNvPr id="13" name="12 CuadroTexto"/>
          <p:cNvSpPr txBox="1"/>
          <p:nvPr/>
        </p:nvSpPr>
        <p:spPr>
          <a:xfrm>
            <a:off x="1187624" y="6381328"/>
            <a:ext cx="1701941" cy="276999"/>
          </a:xfrm>
          <a:prstGeom prst="rect">
            <a:avLst/>
          </a:prstGeom>
          <a:noFill/>
        </p:spPr>
        <p:txBody>
          <a:bodyPr wrap="none" rtlCol="0">
            <a:spAutoFit/>
          </a:bodyPr>
          <a:lstStyle/>
          <a:p>
            <a:r>
              <a:rPr lang="es-CL" sz="1200" dirty="0" smtClean="0">
                <a:latin typeface="+mn-lt"/>
              </a:rPr>
              <a:t>(a) No incluye </a:t>
            </a:r>
            <a:r>
              <a:rPr lang="es-CL" sz="1200" dirty="0" err="1" smtClean="0">
                <a:latin typeface="+mn-lt"/>
              </a:rPr>
              <a:t>Fondema</a:t>
            </a:r>
            <a:r>
              <a:rPr lang="es-CL" sz="1200" dirty="0" smtClean="0">
                <a:latin typeface="+mn-lt"/>
              </a:rPr>
              <a:t>.</a:t>
            </a:r>
            <a:endParaRPr lang="es-ES" sz="1200" dirty="0">
              <a:latin typeface="+mn-lt"/>
            </a:endParaRPr>
          </a:p>
        </p:txBody>
      </p:sp>
      <p:graphicFrame>
        <p:nvGraphicFramePr>
          <p:cNvPr id="7" name="6 Tabla"/>
          <p:cNvGraphicFramePr>
            <a:graphicFrameLocks noGrp="1"/>
          </p:cNvGraphicFramePr>
          <p:nvPr/>
        </p:nvGraphicFramePr>
        <p:xfrm>
          <a:off x="827584" y="1274686"/>
          <a:ext cx="7200801" cy="5107657"/>
        </p:xfrm>
        <a:graphic>
          <a:graphicData uri="http://schemas.openxmlformats.org/drawingml/2006/table">
            <a:tbl>
              <a:tblPr/>
              <a:tblGrid>
                <a:gridCol w="2198719"/>
                <a:gridCol w="2198719"/>
                <a:gridCol w="201548"/>
                <a:gridCol w="1089646"/>
                <a:gridCol w="1512169"/>
              </a:tblGrid>
              <a:tr h="282106">
                <a:tc rowSpan="2">
                  <a:txBody>
                    <a:bodyPr/>
                    <a:lstStyle/>
                    <a:p>
                      <a:pPr algn="ctr">
                        <a:lnSpc>
                          <a:spcPct val="115000"/>
                        </a:lnSpc>
                        <a:spcAft>
                          <a:spcPts val="0"/>
                        </a:spcAft>
                      </a:pPr>
                      <a:r>
                        <a:rPr lang="es-CL" sz="1400" b="1" dirty="0">
                          <a:solidFill>
                            <a:srgbClr val="FFFFFF"/>
                          </a:solidFill>
                          <a:latin typeface="Calibri"/>
                          <a:ea typeface="Times New Roman"/>
                          <a:cs typeface="Arial"/>
                        </a:rPr>
                        <a:t>Regiones</a:t>
                      </a:r>
                      <a:endParaRPr lang="es-CL" sz="1600" dirty="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a:noFill/>
                    </a:lnB>
                    <a:solidFill>
                      <a:srgbClr val="4F81BD"/>
                    </a:solidFill>
                  </a:tcPr>
                </a:tc>
                <a:tc rowSpan="2">
                  <a:txBody>
                    <a:bodyPr/>
                    <a:lstStyle/>
                    <a:p>
                      <a:pPr algn="ctr">
                        <a:lnSpc>
                          <a:spcPct val="115000"/>
                        </a:lnSpc>
                        <a:spcAft>
                          <a:spcPts val="0"/>
                        </a:spcAft>
                      </a:pPr>
                      <a:r>
                        <a:rPr lang="es-CL" sz="1400" b="1" dirty="0">
                          <a:solidFill>
                            <a:srgbClr val="FFFFFF"/>
                          </a:solidFill>
                          <a:latin typeface="Calibri"/>
                          <a:ea typeface="Times New Roman"/>
                          <a:cs typeface="Arial"/>
                        </a:rPr>
                        <a:t>Millones de pesos</a:t>
                      </a:r>
                      <a:endParaRPr lang="es-CL" sz="1600" dirty="0">
                        <a:latin typeface="Calibri"/>
                        <a:ea typeface="Calibri"/>
                        <a:cs typeface="Times New Roman"/>
                      </a:endParaRPr>
                    </a:p>
                  </a:txBody>
                  <a:tcPr marL="32349" marR="32349" marT="0" marB="0" anchor="ctr">
                    <a:lnL>
                      <a:noFill/>
                    </a:lnL>
                    <a:lnR>
                      <a:noFill/>
                    </a:lnR>
                    <a:lnT w="12700" cap="flat" cmpd="sng" algn="ctr">
                      <a:solidFill>
                        <a:srgbClr val="4F81BD"/>
                      </a:solidFill>
                      <a:prstDash val="solid"/>
                      <a:round/>
                      <a:headEnd type="none" w="med" len="med"/>
                      <a:tailEnd type="none" w="med" len="med"/>
                    </a:lnT>
                    <a:lnB>
                      <a:noFill/>
                    </a:lnB>
                    <a:solidFill>
                      <a:srgbClr val="4F81BD"/>
                    </a:solidFill>
                  </a:tcPr>
                </a:tc>
                <a:tc gridSpan="2">
                  <a:txBody>
                    <a:bodyPr/>
                    <a:lstStyle/>
                    <a:p>
                      <a:pPr algn="ctr">
                        <a:lnSpc>
                          <a:spcPct val="115000"/>
                        </a:lnSpc>
                        <a:spcAft>
                          <a:spcPts val="0"/>
                        </a:spcAft>
                      </a:pPr>
                      <a:r>
                        <a:rPr lang="es-CL" sz="1400" b="1">
                          <a:solidFill>
                            <a:srgbClr val="FFFFFF"/>
                          </a:solidFill>
                          <a:latin typeface="Calibri"/>
                          <a:ea typeface="Times New Roman"/>
                          <a:cs typeface="Arial"/>
                        </a:rPr>
                        <a:t>% de Ejecución</a:t>
                      </a:r>
                      <a:endParaRPr lang="es-CL" sz="1600">
                        <a:latin typeface="Calibri"/>
                        <a:ea typeface="Calibri"/>
                        <a:cs typeface="Times New Roman"/>
                      </a:endParaRPr>
                    </a:p>
                  </a:txBody>
                  <a:tcPr marL="32349" marR="32349" marT="0" marB="0" anchor="ctr">
                    <a:lnL>
                      <a:noFill/>
                    </a:lnL>
                    <a:lnR>
                      <a:noFill/>
                    </a:lnR>
                    <a:lnT w="12700" cap="flat" cmpd="sng" algn="ctr">
                      <a:solidFill>
                        <a:srgbClr val="4F81BD"/>
                      </a:solidFill>
                      <a:prstDash val="solid"/>
                      <a:round/>
                      <a:headEnd type="none" w="med" len="med"/>
                      <a:tailEnd type="none" w="med" len="med"/>
                    </a:lnT>
                    <a:lnB>
                      <a:noFill/>
                    </a:lnB>
                    <a:solidFill>
                      <a:srgbClr val="4F81BD"/>
                    </a:solidFill>
                  </a:tcPr>
                </a:tc>
                <a:tc hMerge="1">
                  <a:txBody>
                    <a:bodyPr/>
                    <a:lstStyle/>
                    <a:p>
                      <a:endParaRPr lang="es-CL"/>
                    </a:p>
                  </a:txBody>
                  <a:tcPr/>
                </a:tc>
                <a:tc>
                  <a:txBody>
                    <a:bodyPr/>
                    <a:lstStyle/>
                    <a:p>
                      <a:pPr algn="ctr">
                        <a:lnSpc>
                          <a:spcPct val="115000"/>
                        </a:lnSpc>
                        <a:spcAft>
                          <a:spcPts val="0"/>
                        </a:spcAft>
                      </a:pPr>
                      <a:r>
                        <a:rPr lang="es-CL" sz="1400" b="1">
                          <a:solidFill>
                            <a:srgbClr val="FFFFFF"/>
                          </a:solidFill>
                          <a:latin typeface="Calibri"/>
                          <a:ea typeface="Times New Roman"/>
                          <a:cs typeface="Arial"/>
                        </a:rPr>
                        <a:t>% de Ejecución</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4F81BD"/>
                    </a:solidFill>
                  </a:tcPr>
                </a:tc>
              </a:tr>
              <a:tr h="388337">
                <a:tc vMerge="1">
                  <a:txBody>
                    <a:bodyPr/>
                    <a:lstStyle/>
                    <a:p>
                      <a:endParaRPr lang="es-CL"/>
                    </a:p>
                  </a:txBody>
                  <a:tcPr/>
                </a:tc>
                <a:tc vMerge="1">
                  <a:txBody>
                    <a:bodyPr/>
                    <a:lstStyle/>
                    <a:p>
                      <a:endParaRPr lang="es-CL"/>
                    </a:p>
                  </a:txBody>
                  <a:tcPr/>
                </a:tc>
                <a:tc gridSpan="2">
                  <a:txBody>
                    <a:bodyPr/>
                    <a:lstStyle/>
                    <a:p>
                      <a:pPr algn="ctr">
                        <a:lnSpc>
                          <a:spcPct val="115000"/>
                        </a:lnSpc>
                        <a:spcAft>
                          <a:spcPts val="0"/>
                        </a:spcAft>
                      </a:pPr>
                      <a:r>
                        <a:rPr lang="es-CL" sz="1400" b="1" dirty="0" smtClean="0">
                          <a:solidFill>
                            <a:srgbClr val="FFFFFF"/>
                          </a:solidFill>
                          <a:latin typeface="Calibri"/>
                          <a:ea typeface="Times New Roman"/>
                          <a:cs typeface="Arial"/>
                        </a:rPr>
                        <a:t>Al III </a:t>
                      </a:r>
                      <a:r>
                        <a:rPr lang="es-CL" sz="1400" b="1" dirty="0">
                          <a:solidFill>
                            <a:srgbClr val="FFFFFF"/>
                          </a:solidFill>
                          <a:latin typeface="Calibri"/>
                          <a:ea typeface="Times New Roman"/>
                          <a:cs typeface="Arial"/>
                        </a:rPr>
                        <a:t>trimestre</a:t>
                      </a:r>
                      <a:endParaRPr lang="es-CL" sz="1600" dirty="0">
                        <a:latin typeface="Calibri"/>
                        <a:ea typeface="Calibri"/>
                        <a:cs typeface="Times New Roman"/>
                      </a:endParaRPr>
                    </a:p>
                    <a:p>
                      <a:pPr algn="ctr">
                        <a:lnSpc>
                          <a:spcPct val="115000"/>
                        </a:lnSpc>
                        <a:spcAft>
                          <a:spcPts val="0"/>
                        </a:spcAft>
                      </a:pPr>
                      <a:r>
                        <a:rPr lang="es-CL" sz="1400" b="1" dirty="0">
                          <a:solidFill>
                            <a:srgbClr val="FFFFFF"/>
                          </a:solidFill>
                          <a:latin typeface="Calibri"/>
                          <a:ea typeface="Times New Roman"/>
                          <a:cs typeface="Arial"/>
                        </a:rPr>
                        <a:t> 2015</a:t>
                      </a:r>
                      <a:endParaRPr lang="es-CL" sz="1600" dirty="0">
                        <a:latin typeface="Calibri"/>
                        <a:ea typeface="Calibri"/>
                        <a:cs typeface="Times New Roman"/>
                      </a:endParaRPr>
                    </a:p>
                  </a:txBody>
                  <a:tcPr marL="32349" marR="32349" marT="0" marB="0" anchor="ctr">
                    <a:lnL>
                      <a:noFill/>
                    </a:lnL>
                    <a:lnR>
                      <a:noFill/>
                    </a:lnR>
                    <a:lnT>
                      <a:noFill/>
                    </a:lnT>
                    <a:lnB>
                      <a:noFill/>
                    </a:lnB>
                    <a:solidFill>
                      <a:srgbClr val="4F81BD"/>
                    </a:solidFill>
                  </a:tcPr>
                </a:tc>
                <a:tc hMerge="1">
                  <a:txBody>
                    <a:bodyPr/>
                    <a:lstStyle/>
                    <a:p>
                      <a:endParaRPr lang="es-CL"/>
                    </a:p>
                  </a:txBody>
                  <a:tcPr/>
                </a:tc>
                <a:tc>
                  <a:txBody>
                    <a:bodyPr/>
                    <a:lstStyle/>
                    <a:p>
                      <a:pPr algn="ctr">
                        <a:lnSpc>
                          <a:spcPct val="115000"/>
                        </a:lnSpc>
                        <a:spcAft>
                          <a:spcPts val="0"/>
                        </a:spcAft>
                      </a:pPr>
                      <a:r>
                        <a:rPr lang="es-CL" sz="1400" b="1" dirty="0" smtClean="0">
                          <a:solidFill>
                            <a:srgbClr val="FFFFFF"/>
                          </a:solidFill>
                          <a:latin typeface="Calibri"/>
                          <a:ea typeface="Times New Roman"/>
                          <a:cs typeface="Arial"/>
                        </a:rPr>
                        <a:t>Al III trimestre</a:t>
                      </a:r>
                    </a:p>
                    <a:p>
                      <a:pPr algn="ctr">
                        <a:lnSpc>
                          <a:spcPct val="115000"/>
                        </a:lnSpc>
                        <a:spcAft>
                          <a:spcPts val="0"/>
                        </a:spcAft>
                      </a:pPr>
                      <a:r>
                        <a:rPr lang="es-CL" sz="1400" b="1" dirty="0" smtClean="0">
                          <a:solidFill>
                            <a:srgbClr val="FFFFFF"/>
                          </a:solidFill>
                          <a:latin typeface="Calibri"/>
                          <a:ea typeface="Times New Roman"/>
                          <a:cs typeface="Arial"/>
                        </a:rPr>
                        <a:t> </a:t>
                      </a:r>
                      <a:r>
                        <a:rPr lang="es-CL" sz="1400" b="1" dirty="0">
                          <a:solidFill>
                            <a:srgbClr val="FFFFFF"/>
                          </a:solidFill>
                          <a:latin typeface="Calibri"/>
                          <a:ea typeface="Times New Roman"/>
                          <a:cs typeface="Arial"/>
                        </a:rPr>
                        <a:t>2014</a:t>
                      </a:r>
                      <a:endParaRPr lang="es-CL" sz="1600" dirty="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solidFill>
                      <a:srgbClr val="4F81BD"/>
                    </a:solidFill>
                  </a:tcPr>
                </a:tc>
              </a:tr>
              <a:tr h="144772">
                <a:tc>
                  <a:txBody>
                    <a:bodyPr/>
                    <a:lstStyle/>
                    <a:p>
                      <a:pPr algn="ctr">
                        <a:lnSpc>
                          <a:spcPct val="115000"/>
                        </a:lnSpc>
                        <a:spcAft>
                          <a:spcPts val="0"/>
                        </a:spcAft>
                      </a:pPr>
                      <a:r>
                        <a:rPr lang="es-CL" sz="1400" b="1">
                          <a:solidFill>
                            <a:srgbClr val="000000"/>
                          </a:solidFill>
                          <a:latin typeface="Calibri"/>
                          <a:ea typeface="Times New Roman"/>
                          <a:cs typeface="Arial"/>
                        </a:rPr>
                        <a:t>I</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25.085</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64,8</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60,0</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44772">
                <a:tc>
                  <a:txBody>
                    <a:bodyPr/>
                    <a:lstStyle/>
                    <a:p>
                      <a:pPr algn="ctr">
                        <a:lnSpc>
                          <a:spcPct val="115000"/>
                        </a:lnSpc>
                        <a:spcAft>
                          <a:spcPts val="0"/>
                        </a:spcAft>
                      </a:pPr>
                      <a:r>
                        <a:rPr lang="es-CL" sz="1400" b="1">
                          <a:solidFill>
                            <a:srgbClr val="000000"/>
                          </a:solidFill>
                          <a:latin typeface="Calibri"/>
                          <a:ea typeface="Times New Roman"/>
                          <a:cs typeface="Arial"/>
                        </a:rPr>
                        <a:t>II</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53.632</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69,8</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71,6</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44772">
                <a:tc>
                  <a:txBody>
                    <a:bodyPr/>
                    <a:lstStyle/>
                    <a:p>
                      <a:pPr algn="ctr">
                        <a:lnSpc>
                          <a:spcPct val="115000"/>
                        </a:lnSpc>
                        <a:spcAft>
                          <a:spcPts val="0"/>
                        </a:spcAft>
                      </a:pPr>
                      <a:r>
                        <a:rPr lang="es-CL" sz="1400" b="1">
                          <a:solidFill>
                            <a:srgbClr val="000000"/>
                          </a:solidFill>
                          <a:latin typeface="Calibri"/>
                          <a:ea typeface="Times New Roman"/>
                          <a:cs typeface="Arial"/>
                        </a:rPr>
                        <a:t>III</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20.589</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45,7</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64,9</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44772">
                <a:tc>
                  <a:txBody>
                    <a:bodyPr/>
                    <a:lstStyle/>
                    <a:p>
                      <a:pPr algn="ctr">
                        <a:lnSpc>
                          <a:spcPct val="115000"/>
                        </a:lnSpc>
                        <a:spcAft>
                          <a:spcPts val="0"/>
                        </a:spcAft>
                      </a:pPr>
                      <a:r>
                        <a:rPr lang="es-CL" sz="1400" b="1">
                          <a:solidFill>
                            <a:srgbClr val="000000"/>
                          </a:solidFill>
                          <a:latin typeface="Calibri"/>
                          <a:ea typeface="Times New Roman"/>
                          <a:cs typeface="Arial"/>
                        </a:rPr>
                        <a:t>IV</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42.677</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71,6</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74,3</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71780">
                <a:tc>
                  <a:txBody>
                    <a:bodyPr/>
                    <a:lstStyle/>
                    <a:p>
                      <a:pPr algn="ctr">
                        <a:lnSpc>
                          <a:spcPct val="115000"/>
                        </a:lnSpc>
                        <a:spcAft>
                          <a:spcPts val="0"/>
                        </a:spcAft>
                      </a:pPr>
                      <a:r>
                        <a:rPr lang="es-CL" sz="1400" b="1">
                          <a:solidFill>
                            <a:srgbClr val="000000"/>
                          </a:solidFill>
                          <a:latin typeface="Calibri"/>
                          <a:ea typeface="Times New Roman"/>
                          <a:cs typeface="Arial"/>
                        </a:rPr>
                        <a:t>V</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48.799</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72,1</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57,0</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71780">
                <a:tc>
                  <a:txBody>
                    <a:bodyPr/>
                    <a:lstStyle/>
                    <a:p>
                      <a:pPr algn="ctr">
                        <a:lnSpc>
                          <a:spcPct val="115000"/>
                        </a:lnSpc>
                        <a:spcAft>
                          <a:spcPts val="0"/>
                        </a:spcAft>
                      </a:pPr>
                      <a:r>
                        <a:rPr lang="es-CL" sz="1400" b="1">
                          <a:solidFill>
                            <a:srgbClr val="000000"/>
                          </a:solidFill>
                          <a:latin typeface="Calibri"/>
                          <a:ea typeface="Times New Roman"/>
                          <a:cs typeface="Arial"/>
                        </a:rPr>
                        <a:t>VI</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36.853</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69,1</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66,9</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71780">
                <a:tc>
                  <a:txBody>
                    <a:bodyPr/>
                    <a:lstStyle/>
                    <a:p>
                      <a:pPr algn="ctr">
                        <a:lnSpc>
                          <a:spcPct val="115000"/>
                        </a:lnSpc>
                        <a:spcAft>
                          <a:spcPts val="0"/>
                        </a:spcAft>
                      </a:pPr>
                      <a:r>
                        <a:rPr lang="es-CL" sz="1400" b="1">
                          <a:solidFill>
                            <a:srgbClr val="000000"/>
                          </a:solidFill>
                          <a:latin typeface="Calibri"/>
                          <a:ea typeface="Times New Roman"/>
                          <a:cs typeface="Arial"/>
                        </a:rPr>
                        <a:t>VII</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46.723</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73,1</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59,5</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71780">
                <a:tc>
                  <a:txBody>
                    <a:bodyPr/>
                    <a:lstStyle/>
                    <a:p>
                      <a:pPr algn="ctr">
                        <a:lnSpc>
                          <a:spcPct val="115000"/>
                        </a:lnSpc>
                        <a:spcAft>
                          <a:spcPts val="0"/>
                        </a:spcAft>
                      </a:pPr>
                      <a:r>
                        <a:rPr lang="es-CL" sz="1400" b="1">
                          <a:solidFill>
                            <a:srgbClr val="000000"/>
                          </a:solidFill>
                          <a:latin typeface="Calibri"/>
                          <a:ea typeface="Times New Roman"/>
                          <a:cs typeface="Arial"/>
                        </a:rPr>
                        <a:t>VIII</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82.345</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79,7</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80,2</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71780">
                <a:tc>
                  <a:txBody>
                    <a:bodyPr/>
                    <a:lstStyle/>
                    <a:p>
                      <a:pPr algn="ctr">
                        <a:lnSpc>
                          <a:spcPct val="115000"/>
                        </a:lnSpc>
                        <a:spcAft>
                          <a:spcPts val="0"/>
                        </a:spcAft>
                      </a:pPr>
                      <a:r>
                        <a:rPr lang="es-CL" sz="1400" b="1">
                          <a:solidFill>
                            <a:srgbClr val="000000"/>
                          </a:solidFill>
                          <a:latin typeface="Calibri"/>
                          <a:ea typeface="Times New Roman"/>
                          <a:cs typeface="Arial"/>
                        </a:rPr>
                        <a:t>IX</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60.995</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67,6</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66,5</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71780">
                <a:tc>
                  <a:txBody>
                    <a:bodyPr/>
                    <a:lstStyle/>
                    <a:p>
                      <a:pPr algn="ctr">
                        <a:lnSpc>
                          <a:spcPct val="115000"/>
                        </a:lnSpc>
                        <a:spcAft>
                          <a:spcPts val="0"/>
                        </a:spcAft>
                      </a:pPr>
                      <a:r>
                        <a:rPr lang="es-CL" sz="1400" b="1">
                          <a:solidFill>
                            <a:srgbClr val="000000"/>
                          </a:solidFill>
                          <a:latin typeface="Calibri"/>
                          <a:ea typeface="Times New Roman"/>
                          <a:cs typeface="Arial"/>
                        </a:rPr>
                        <a:t>X</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59.486</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71,5</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68,5</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71780">
                <a:tc>
                  <a:txBody>
                    <a:bodyPr/>
                    <a:lstStyle/>
                    <a:p>
                      <a:pPr algn="ctr">
                        <a:lnSpc>
                          <a:spcPct val="115000"/>
                        </a:lnSpc>
                        <a:spcAft>
                          <a:spcPts val="0"/>
                        </a:spcAft>
                      </a:pPr>
                      <a:r>
                        <a:rPr lang="es-CL" sz="1400" b="1">
                          <a:solidFill>
                            <a:srgbClr val="000000"/>
                          </a:solidFill>
                          <a:latin typeface="Calibri"/>
                          <a:ea typeface="Times New Roman"/>
                          <a:cs typeface="Arial"/>
                        </a:rPr>
                        <a:t>XI</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27.076</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66,0</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72,4</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71780">
                <a:tc>
                  <a:txBody>
                    <a:bodyPr/>
                    <a:lstStyle/>
                    <a:p>
                      <a:pPr algn="ctr">
                        <a:lnSpc>
                          <a:spcPct val="115000"/>
                        </a:lnSpc>
                        <a:spcAft>
                          <a:spcPts val="0"/>
                        </a:spcAft>
                      </a:pPr>
                      <a:r>
                        <a:rPr lang="es-CL" sz="1400" b="1">
                          <a:solidFill>
                            <a:srgbClr val="000000"/>
                          </a:solidFill>
                          <a:latin typeface="Calibri"/>
                          <a:ea typeface="Times New Roman"/>
                          <a:cs typeface="Arial"/>
                        </a:rPr>
                        <a:t>XII </a:t>
                      </a:r>
                      <a:r>
                        <a:rPr lang="es-CL" sz="1400">
                          <a:solidFill>
                            <a:srgbClr val="000000"/>
                          </a:solidFill>
                          <a:latin typeface="Calibri"/>
                          <a:ea typeface="Times New Roman"/>
                          <a:cs typeface="Arial"/>
                        </a:rPr>
                        <a:t>(a)</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24.220</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56,7</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65,9</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71780">
                <a:tc>
                  <a:txBody>
                    <a:bodyPr/>
                    <a:lstStyle/>
                    <a:p>
                      <a:pPr algn="ctr">
                        <a:lnSpc>
                          <a:spcPct val="115000"/>
                        </a:lnSpc>
                        <a:spcAft>
                          <a:spcPts val="0"/>
                        </a:spcAft>
                      </a:pPr>
                      <a:r>
                        <a:rPr lang="es-CL" sz="1400" b="1">
                          <a:solidFill>
                            <a:srgbClr val="000000"/>
                          </a:solidFill>
                          <a:latin typeface="Calibri"/>
                          <a:ea typeface="Times New Roman"/>
                          <a:cs typeface="Arial"/>
                        </a:rPr>
                        <a:t>RM</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90.955</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79,7</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63,3</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71780">
                <a:tc>
                  <a:txBody>
                    <a:bodyPr/>
                    <a:lstStyle/>
                    <a:p>
                      <a:pPr algn="ctr">
                        <a:lnSpc>
                          <a:spcPct val="115000"/>
                        </a:lnSpc>
                        <a:spcAft>
                          <a:spcPts val="0"/>
                        </a:spcAft>
                      </a:pPr>
                      <a:r>
                        <a:rPr lang="es-CL" sz="1400" b="1">
                          <a:solidFill>
                            <a:srgbClr val="000000"/>
                          </a:solidFill>
                          <a:latin typeface="Calibri"/>
                          <a:ea typeface="Times New Roman"/>
                          <a:cs typeface="Arial"/>
                        </a:rPr>
                        <a:t>XIV</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28.266</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a:latin typeface="Calibri"/>
                          <a:ea typeface="Times New Roman"/>
                          <a:cs typeface="Arial"/>
                        </a:rPr>
                        <a:t>63,9</a:t>
                      </a:r>
                      <a:endParaRPr lang="es-CL" sz="160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54,2</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71780">
                <a:tc>
                  <a:txBody>
                    <a:bodyPr/>
                    <a:lstStyle/>
                    <a:p>
                      <a:pPr algn="ctr">
                        <a:lnSpc>
                          <a:spcPct val="115000"/>
                        </a:lnSpc>
                        <a:spcAft>
                          <a:spcPts val="0"/>
                        </a:spcAft>
                      </a:pPr>
                      <a:r>
                        <a:rPr lang="es-CL" sz="1400" b="1">
                          <a:solidFill>
                            <a:srgbClr val="000000"/>
                          </a:solidFill>
                          <a:latin typeface="Calibri"/>
                          <a:ea typeface="Times New Roman"/>
                          <a:cs typeface="Arial"/>
                        </a:rPr>
                        <a:t>XV</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400">
                          <a:latin typeface="Calibri"/>
                          <a:ea typeface="Times New Roman"/>
                          <a:cs typeface="Arial"/>
                        </a:rPr>
                        <a:t>29.599</a:t>
                      </a:r>
                      <a:endParaRPr lang="es-CL" sz="1600">
                        <a:latin typeface="Calibri"/>
                        <a:ea typeface="Calibri"/>
                        <a:cs typeface="Times New Roman"/>
                      </a:endParaRPr>
                    </a:p>
                  </a:txBody>
                  <a:tcPr marL="32349" marR="32349" marT="0" marB="0" anchor="ctr">
                    <a:lnL>
                      <a:noFill/>
                    </a:lnL>
                    <a:lnR>
                      <a:noFill/>
                    </a:lnR>
                    <a:lnT>
                      <a:noFill/>
                    </a:lnT>
                    <a:lnB>
                      <a:noFill/>
                    </a:lnB>
                  </a:tcPr>
                </a:tc>
                <a:tc gridSpan="2">
                  <a:txBody>
                    <a:bodyPr/>
                    <a:lstStyle/>
                    <a:p>
                      <a:pPr algn="ctr">
                        <a:lnSpc>
                          <a:spcPct val="115000"/>
                        </a:lnSpc>
                        <a:spcAft>
                          <a:spcPts val="0"/>
                        </a:spcAft>
                      </a:pPr>
                      <a:r>
                        <a:rPr lang="es-CL" sz="1400" b="1" dirty="0">
                          <a:latin typeface="Calibri"/>
                          <a:ea typeface="Times New Roman"/>
                          <a:cs typeface="Arial"/>
                        </a:rPr>
                        <a:t>76,0</a:t>
                      </a:r>
                      <a:endParaRPr lang="es-CL" sz="1600" dirty="0">
                        <a:latin typeface="Calibri"/>
                        <a:ea typeface="Calibri"/>
                        <a:cs typeface="Times New Roman"/>
                      </a:endParaRPr>
                    </a:p>
                  </a:txBody>
                  <a:tcPr marL="32349" marR="32349" marT="0" marB="0" anchor="ctr">
                    <a:lnL>
                      <a:noFill/>
                    </a:lnL>
                    <a:lnR>
                      <a:noFill/>
                    </a:lnR>
                    <a:lnT>
                      <a:noFill/>
                    </a:lnT>
                    <a:lnB>
                      <a:noFill/>
                    </a:lnB>
                  </a:tcPr>
                </a:tc>
                <a:tc hMerge="1">
                  <a:txBody>
                    <a:bodyPr/>
                    <a:lstStyle/>
                    <a:p>
                      <a:endParaRPr lang="es-CL"/>
                    </a:p>
                  </a:txBody>
                  <a:tcPr/>
                </a:tc>
                <a:tc>
                  <a:txBody>
                    <a:bodyPr/>
                    <a:lstStyle/>
                    <a:p>
                      <a:pPr algn="ctr">
                        <a:lnSpc>
                          <a:spcPct val="115000"/>
                        </a:lnSpc>
                        <a:spcAft>
                          <a:spcPts val="0"/>
                        </a:spcAft>
                      </a:pPr>
                      <a:r>
                        <a:rPr lang="es-CL" sz="1400" b="1">
                          <a:solidFill>
                            <a:srgbClr val="A6A6A6"/>
                          </a:solidFill>
                          <a:latin typeface="Calibri"/>
                          <a:ea typeface="Times New Roman"/>
                          <a:cs typeface="Arial"/>
                        </a:rPr>
                        <a:t>67,8</a:t>
                      </a:r>
                      <a:endParaRPr lang="es-CL" sz="160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a:noFill/>
                    </a:lnB>
                  </a:tcPr>
                </a:tc>
              </a:tr>
              <a:tr h="179960">
                <a:tc>
                  <a:txBody>
                    <a:bodyPr/>
                    <a:lstStyle/>
                    <a:p>
                      <a:pPr algn="ctr">
                        <a:lnSpc>
                          <a:spcPct val="115000"/>
                        </a:lnSpc>
                        <a:spcAft>
                          <a:spcPts val="0"/>
                        </a:spcAft>
                      </a:pPr>
                      <a:r>
                        <a:rPr lang="es-CL" sz="1400" b="1">
                          <a:solidFill>
                            <a:srgbClr val="000000"/>
                          </a:solidFill>
                          <a:latin typeface="Calibri"/>
                          <a:ea typeface="Times New Roman"/>
                          <a:cs typeface="Arial"/>
                        </a:rPr>
                        <a:t>TOTAL</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a:noFill/>
                    </a:lnT>
                    <a:lnB w="12700" cap="flat" cmpd="sng" algn="ctr">
                      <a:solidFill>
                        <a:srgbClr val="4F81BD"/>
                      </a:solidFill>
                      <a:prstDash val="solid"/>
                      <a:round/>
                      <a:headEnd type="none" w="med" len="med"/>
                      <a:tailEnd type="none" w="med" len="med"/>
                    </a:lnB>
                    <a:solidFill>
                      <a:srgbClr val="B8CCE4"/>
                    </a:solidFill>
                  </a:tcPr>
                </a:tc>
                <a:tc>
                  <a:txBody>
                    <a:bodyPr/>
                    <a:lstStyle/>
                    <a:p>
                      <a:pPr algn="ctr">
                        <a:lnSpc>
                          <a:spcPct val="115000"/>
                        </a:lnSpc>
                        <a:spcAft>
                          <a:spcPts val="0"/>
                        </a:spcAft>
                      </a:pPr>
                      <a:r>
                        <a:rPr lang="es-CL" sz="1400" b="1">
                          <a:solidFill>
                            <a:srgbClr val="000000"/>
                          </a:solidFill>
                          <a:latin typeface="Calibri"/>
                          <a:ea typeface="Times New Roman"/>
                          <a:cs typeface="Arial"/>
                        </a:rPr>
                        <a:t>677.300</a:t>
                      </a:r>
                      <a:endParaRPr lang="es-CL" sz="1600">
                        <a:latin typeface="Calibri"/>
                        <a:ea typeface="Calibri"/>
                        <a:cs typeface="Times New Roman"/>
                      </a:endParaRPr>
                    </a:p>
                  </a:txBody>
                  <a:tcPr marL="32349" marR="32349" marT="0" marB="0" anchor="ctr">
                    <a:lnL>
                      <a:noFill/>
                    </a:lnL>
                    <a:lnR>
                      <a:noFill/>
                    </a:lnR>
                    <a:lnT>
                      <a:noFill/>
                    </a:lnT>
                    <a:lnB w="12700" cap="flat" cmpd="sng" algn="ctr">
                      <a:solidFill>
                        <a:srgbClr val="4F81BD"/>
                      </a:solidFill>
                      <a:prstDash val="solid"/>
                      <a:round/>
                      <a:headEnd type="none" w="med" len="med"/>
                      <a:tailEnd type="none" w="med" len="med"/>
                    </a:lnB>
                    <a:solidFill>
                      <a:srgbClr val="B8CCE4"/>
                    </a:solidFill>
                  </a:tcPr>
                </a:tc>
                <a:tc gridSpan="2">
                  <a:txBody>
                    <a:bodyPr/>
                    <a:lstStyle/>
                    <a:p>
                      <a:pPr algn="ctr">
                        <a:lnSpc>
                          <a:spcPct val="115000"/>
                        </a:lnSpc>
                        <a:spcAft>
                          <a:spcPts val="0"/>
                        </a:spcAft>
                      </a:pPr>
                      <a:r>
                        <a:rPr lang="es-CL" sz="1400" b="1">
                          <a:solidFill>
                            <a:srgbClr val="000000"/>
                          </a:solidFill>
                          <a:latin typeface="Calibri"/>
                          <a:ea typeface="Times New Roman"/>
                          <a:cs typeface="Arial"/>
                        </a:rPr>
                        <a:t>70,4</a:t>
                      </a:r>
                      <a:endParaRPr lang="es-CL" sz="1600">
                        <a:latin typeface="Calibri"/>
                        <a:ea typeface="Calibri"/>
                        <a:cs typeface="Times New Roman"/>
                      </a:endParaRPr>
                    </a:p>
                  </a:txBody>
                  <a:tcPr marL="32349" marR="32349" marT="0" marB="0" anchor="ctr">
                    <a:lnL>
                      <a:noFill/>
                    </a:lnL>
                    <a:lnR>
                      <a:noFill/>
                    </a:lnR>
                    <a:lnT>
                      <a:noFill/>
                    </a:lnT>
                    <a:lnB w="12700" cap="flat" cmpd="sng" algn="ctr">
                      <a:solidFill>
                        <a:srgbClr val="4F81BD"/>
                      </a:solidFill>
                      <a:prstDash val="solid"/>
                      <a:round/>
                      <a:headEnd type="none" w="med" len="med"/>
                      <a:tailEnd type="none" w="med" len="med"/>
                    </a:lnB>
                    <a:solidFill>
                      <a:srgbClr val="B8CCE4"/>
                    </a:solidFill>
                  </a:tcPr>
                </a:tc>
                <a:tc hMerge="1">
                  <a:txBody>
                    <a:bodyPr/>
                    <a:lstStyle/>
                    <a:p>
                      <a:endParaRPr lang="es-CL"/>
                    </a:p>
                  </a:txBody>
                  <a:tcPr/>
                </a:tc>
                <a:tc>
                  <a:txBody>
                    <a:bodyPr/>
                    <a:lstStyle/>
                    <a:p>
                      <a:pPr algn="ctr">
                        <a:lnSpc>
                          <a:spcPct val="115000"/>
                        </a:lnSpc>
                        <a:spcAft>
                          <a:spcPts val="0"/>
                        </a:spcAft>
                      </a:pPr>
                      <a:r>
                        <a:rPr lang="es-CL" sz="1400" b="1" dirty="0">
                          <a:solidFill>
                            <a:srgbClr val="7F7F7F"/>
                          </a:solidFill>
                          <a:latin typeface="Calibri"/>
                          <a:ea typeface="Times New Roman"/>
                          <a:cs typeface="Arial"/>
                        </a:rPr>
                        <a:t>66,8</a:t>
                      </a:r>
                      <a:endParaRPr lang="es-CL" sz="1600" dirty="0">
                        <a:latin typeface="Calibri"/>
                        <a:ea typeface="Calibri"/>
                        <a:cs typeface="Times New Roman"/>
                      </a:endParaRPr>
                    </a:p>
                  </a:txBody>
                  <a:tcPr marL="32349" marR="32349" marT="0" marB="0" anchor="ctr">
                    <a:lnL>
                      <a:noFill/>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B8CCE4"/>
                    </a:solidFill>
                  </a:tcPr>
                </a:tc>
              </a:tr>
              <a:tr h="408999">
                <a:tc>
                  <a:txBody>
                    <a:bodyPr/>
                    <a:lstStyle/>
                    <a:p>
                      <a:pPr algn="ctr">
                        <a:lnSpc>
                          <a:spcPct val="115000"/>
                        </a:lnSpc>
                        <a:spcAft>
                          <a:spcPts val="0"/>
                        </a:spcAft>
                      </a:pPr>
                      <a:r>
                        <a:rPr lang="es-CL" sz="1400" b="1">
                          <a:solidFill>
                            <a:srgbClr val="000000"/>
                          </a:solidFill>
                          <a:latin typeface="Calibri"/>
                          <a:ea typeface="Times New Roman"/>
                          <a:cs typeface="Arial"/>
                        </a:rPr>
                        <a:t>Variación % real en 12 meses</a:t>
                      </a:r>
                      <a:endParaRPr lang="es-CL" sz="1600">
                        <a:latin typeface="Calibri"/>
                        <a:ea typeface="Calibri"/>
                        <a:cs typeface="Times New Roman"/>
                      </a:endParaRPr>
                    </a:p>
                  </a:txBody>
                  <a:tcPr marL="32349" marR="32349" marT="0" marB="0" anchor="ctr">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B8CCE4"/>
                    </a:solidFill>
                  </a:tcPr>
                </a:tc>
                <a:tc gridSpan="2">
                  <a:txBody>
                    <a:bodyPr/>
                    <a:lstStyle/>
                    <a:p>
                      <a:pPr algn="ctr">
                        <a:lnSpc>
                          <a:spcPct val="115000"/>
                        </a:lnSpc>
                        <a:spcAft>
                          <a:spcPts val="0"/>
                        </a:spcAft>
                      </a:pPr>
                      <a:r>
                        <a:rPr lang="es-CL" sz="1400" b="1" dirty="0">
                          <a:solidFill>
                            <a:srgbClr val="000000"/>
                          </a:solidFill>
                          <a:latin typeface="Calibri"/>
                          <a:ea typeface="Times New Roman"/>
                          <a:cs typeface="Arial"/>
                        </a:rPr>
                        <a:t>15,7</a:t>
                      </a:r>
                      <a:endParaRPr lang="es-CL" sz="1600" dirty="0">
                        <a:latin typeface="Calibri"/>
                        <a:ea typeface="Calibri"/>
                        <a:cs typeface="Times New Roman"/>
                      </a:endParaRPr>
                    </a:p>
                  </a:txBody>
                  <a:tcPr marL="32349" marR="32349"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B8CCE4"/>
                    </a:solidFill>
                  </a:tcPr>
                </a:tc>
                <a:tc hMerge="1">
                  <a:txBody>
                    <a:bodyPr/>
                    <a:lstStyle/>
                    <a:p>
                      <a:endParaRPr lang="es-CL"/>
                    </a:p>
                  </a:txBody>
                  <a:tcPr/>
                </a:tc>
                <a:tc gridSpan="2">
                  <a:txBody>
                    <a:bodyPr/>
                    <a:lstStyle/>
                    <a:p>
                      <a:pPr>
                        <a:lnSpc>
                          <a:spcPct val="115000"/>
                        </a:lnSpc>
                        <a:spcAft>
                          <a:spcPts val="0"/>
                        </a:spcAft>
                      </a:pPr>
                      <a:r>
                        <a:rPr lang="es-CL" sz="1600" dirty="0">
                          <a:latin typeface="Calibri"/>
                          <a:ea typeface="Times New Roman"/>
                          <a:cs typeface="Arial"/>
                        </a:rPr>
                        <a:t> </a:t>
                      </a:r>
                      <a:endParaRPr lang="es-CL" sz="1600" dirty="0">
                        <a:latin typeface="Calibri"/>
                        <a:ea typeface="Calibri"/>
                        <a:cs typeface="Times New Roman"/>
                      </a:endParaRPr>
                    </a:p>
                  </a:txBody>
                  <a:tcPr marL="32349" marR="32349" marT="0" marB="0" anchor="b">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B8CCE4"/>
                    </a:solidFill>
                  </a:tcPr>
                </a:tc>
                <a:tc hMerge="1">
                  <a:txBody>
                    <a:bodyPr/>
                    <a:lstStyle/>
                    <a:p>
                      <a:endParaRPr lang="es-CL"/>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1844824"/>
            <a:ext cx="7489329" cy="2448272"/>
          </a:xfrm>
        </p:spPr>
        <p:txBody>
          <a:bodyPr/>
          <a:lstStyle/>
          <a:p>
            <a:r>
              <a:rPr lang="es-ES_tradnl" b="1" dirty="0" smtClean="0">
                <a:solidFill>
                  <a:schemeClr val="accent1"/>
                </a:solidFill>
              </a:rPr>
              <a:t>Activos y Deuda del Gobierno Central</a:t>
            </a:r>
            <a:br>
              <a:rPr lang="es-ES_tradnl" b="1" dirty="0" smtClean="0">
                <a:solidFill>
                  <a:schemeClr val="accent1"/>
                </a:solidFill>
              </a:rPr>
            </a:br>
            <a:r>
              <a:rPr lang="es-ES_tradnl" b="1" dirty="0" smtClean="0">
                <a:solidFill>
                  <a:schemeClr val="accent1"/>
                </a:solidFill>
              </a:rPr>
              <a:t/>
            </a:r>
            <a:br>
              <a:rPr lang="es-ES_tradnl" b="1" dirty="0" smtClean="0">
                <a:solidFill>
                  <a:schemeClr val="accent1"/>
                </a:solidFill>
              </a:rPr>
            </a:br>
            <a:r>
              <a:rPr lang="es-ES_tradnl" b="1" dirty="0" smtClean="0">
                <a:solidFill>
                  <a:srgbClr val="FFFF00"/>
                </a:solidFill>
              </a:rPr>
              <a:t> </a:t>
            </a:r>
            <a:r>
              <a:rPr lang="es-ES_tradnl" b="1" dirty="0" smtClean="0">
                <a:solidFill>
                  <a:schemeClr val="accent1"/>
                </a:solidFill>
              </a:rPr>
              <a:t/>
            </a:r>
            <a:br>
              <a:rPr lang="es-ES_tradnl" b="1" dirty="0" smtClean="0">
                <a:solidFill>
                  <a:schemeClr val="accent1"/>
                </a:solidFill>
              </a:rPr>
            </a:br>
            <a:r>
              <a:rPr lang="es-ES_tradnl" b="1" dirty="0" smtClean="0">
                <a:solidFill>
                  <a:schemeClr val="accent1"/>
                </a:solidFill>
              </a:rPr>
              <a:t/>
            </a:r>
            <a:br>
              <a:rPr lang="es-ES_tradnl" b="1" dirty="0" smtClean="0">
                <a:solidFill>
                  <a:schemeClr val="accent1"/>
                </a:solidFill>
              </a:rPr>
            </a:br>
            <a:endParaRPr lang="es-ES"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17</a:t>
            </a:fld>
            <a:endParaRPr lang="en-US"/>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16632"/>
            <a:ext cx="8164513" cy="1143000"/>
          </a:xfrm>
        </p:spPr>
        <p:txBody>
          <a:bodyPr/>
          <a:lstStyle/>
          <a:p>
            <a:r>
              <a:rPr lang="es-ES" sz="2000" b="1" dirty="0" smtClean="0"/>
              <a:t>Activos financieros del Tesoro Público </a:t>
            </a:r>
            <a:br>
              <a:rPr lang="es-ES" sz="2000" b="1" dirty="0" smtClean="0"/>
            </a:br>
            <a:r>
              <a:rPr lang="es-ES" sz="2000" b="1" dirty="0" smtClean="0"/>
              <a:t>Al Tercer Trimestre 2015</a:t>
            </a:r>
            <a:r>
              <a:rPr lang="es-ES" sz="2000" dirty="0" smtClean="0"/>
              <a:t/>
            </a:r>
            <a:br>
              <a:rPr lang="es-ES" sz="2000" dirty="0" smtClean="0"/>
            </a:br>
            <a:r>
              <a:rPr lang="es-ES" sz="2000" dirty="0" smtClean="0"/>
              <a:t>(millones de US$ y % del PIB)</a:t>
            </a:r>
            <a:br>
              <a:rPr lang="es-ES" sz="2000" dirty="0" smtClean="0"/>
            </a:br>
            <a:endParaRPr lang="es-ES" sz="20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18</a:t>
            </a:fld>
            <a:endParaRPr lang="en-US"/>
          </a:p>
        </p:txBody>
      </p:sp>
      <p:graphicFrame>
        <p:nvGraphicFramePr>
          <p:cNvPr id="5" name="4 Gráfico"/>
          <p:cNvGraphicFramePr/>
          <p:nvPr/>
        </p:nvGraphicFramePr>
        <p:xfrm>
          <a:off x="539551" y="1325375"/>
          <a:ext cx="8136905" cy="483993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25760"/>
            <a:ext cx="8164513" cy="1143000"/>
          </a:xfrm>
        </p:spPr>
        <p:txBody>
          <a:bodyPr/>
          <a:lstStyle/>
          <a:p>
            <a:r>
              <a:rPr lang="es-ES" sz="2000" b="1" dirty="0" smtClean="0"/>
              <a:t>Deuda Bruta del Gobierno Central</a:t>
            </a:r>
            <a:br>
              <a:rPr lang="es-ES" sz="2000" b="1" dirty="0" smtClean="0"/>
            </a:br>
            <a:r>
              <a:rPr lang="es-ES" sz="2000" b="1" dirty="0" smtClean="0"/>
              <a:t>Al Tercer Trimestre 2015 </a:t>
            </a:r>
            <a:r>
              <a:rPr lang="es-ES" sz="2000" dirty="0" smtClean="0"/>
              <a:t/>
            </a:r>
            <a:br>
              <a:rPr lang="es-ES" sz="2000" dirty="0" smtClean="0"/>
            </a:br>
            <a:r>
              <a:rPr lang="es-ES" sz="2000" dirty="0" smtClean="0"/>
              <a:t>(% del PIB)</a:t>
            </a:r>
            <a:endParaRPr lang="es-ES" sz="20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19</a:t>
            </a:fld>
            <a:endParaRPr lang="en-US"/>
          </a:p>
        </p:txBody>
      </p:sp>
      <p:sp>
        <p:nvSpPr>
          <p:cNvPr id="6" name="5 Rectángulo"/>
          <p:cNvSpPr/>
          <p:nvPr/>
        </p:nvSpPr>
        <p:spPr>
          <a:xfrm>
            <a:off x="3203848" y="5085184"/>
            <a:ext cx="1584176" cy="7679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aphicFrame>
        <p:nvGraphicFramePr>
          <p:cNvPr id="7" name="6 Gráfico"/>
          <p:cNvGraphicFramePr/>
          <p:nvPr/>
        </p:nvGraphicFramePr>
        <p:xfrm>
          <a:off x="539551" y="1500174"/>
          <a:ext cx="7777361" cy="459312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44624"/>
            <a:ext cx="8164513" cy="1143000"/>
          </a:xfrm>
        </p:spPr>
        <p:txBody>
          <a:bodyPr/>
          <a:lstStyle/>
          <a:p>
            <a:r>
              <a:rPr lang="es-CL" sz="2000" b="1" dirty="0" smtClean="0"/>
              <a:t>Balance Gobierno Central Total</a:t>
            </a:r>
            <a:br>
              <a:rPr lang="es-CL" sz="2000" b="1" dirty="0" smtClean="0"/>
            </a:br>
            <a:r>
              <a:rPr lang="es-CL" sz="2000" b="1" dirty="0" smtClean="0"/>
              <a:t>Tercer Trimestre 2015</a:t>
            </a:r>
            <a:br>
              <a:rPr lang="es-CL" sz="2000" b="1" dirty="0" smtClean="0"/>
            </a:br>
            <a:r>
              <a:rPr lang="es-CL" sz="1800" dirty="0" smtClean="0"/>
              <a:t>(millones de pesos, % del PIB y </a:t>
            </a:r>
            <a:r>
              <a:rPr lang="es-CL" sz="1800" dirty="0" err="1" smtClean="0"/>
              <a:t>var</a:t>
            </a:r>
            <a:r>
              <a:rPr lang="es-CL" sz="1800" dirty="0" smtClean="0"/>
              <a:t>. real en 12 meses) </a:t>
            </a:r>
            <a:endParaRPr lang="es-ES" sz="2000"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2</a:t>
            </a:fld>
            <a:endParaRPr lang="en-US"/>
          </a:p>
        </p:txBody>
      </p:sp>
      <p:sp>
        <p:nvSpPr>
          <p:cNvPr id="7" name="6 CuadroTexto"/>
          <p:cNvSpPr txBox="1"/>
          <p:nvPr/>
        </p:nvSpPr>
        <p:spPr>
          <a:xfrm>
            <a:off x="928662" y="4786322"/>
            <a:ext cx="4357718" cy="615553"/>
          </a:xfrm>
          <a:prstGeom prst="rect">
            <a:avLst/>
          </a:prstGeom>
          <a:noFill/>
        </p:spPr>
        <p:txBody>
          <a:bodyPr wrap="square" rtlCol="0">
            <a:spAutoFit/>
          </a:bodyPr>
          <a:lstStyle/>
          <a:p>
            <a:r>
              <a:rPr lang="es-CL" sz="1400" dirty="0" smtClean="0">
                <a:latin typeface="+mn-lt"/>
              </a:rPr>
              <a:t>(p): PIB proyectado</a:t>
            </a:r>
            <a:r>
              <a:rPr lang="es-CL" sz="1600" dirty="0" smtClean="0">
                <a:latin typeface="+mn-lt"/>
              </a:rPr>
              <a:t>.</a:t>
            </a:r>
          </a:p>
          <a:p>
            <a:endParaRPr lang="es-CL" dirty="0"/>
          </a:p>
        </p:txBody>
      </p:sp>
      <p:graphicFrame>
        <p:nvGraphicFramePr>
          <p:cNvPr id="8" name="7 Tabla"/>
          <p:cNvGraphicFramePr>
            <a:graphicFrameLocks noGrp="1"/>
          </p:cNvGraphicFramePr>
          <p:nvPr/>
        </p:nvGraphicFramePr>
        <p:xfrm>
          <a:off x="928661" y="1772817"/>
          <a:ext cx="7388252" cy="3013504"/>
        </p:xfrm>
        <a:graphic>
          <a:graphicData uri="http://schemas.openxmlformats.org/drawingml/2006/table">
            <a:tbl>
              <a:tblPr/>
              <a:tblGrid>
                <a:gridCol w="1689989"/>
                <a:gridCol w="2413687"/>
                <a:gridCol w="1320645"/>
                <a:gridCol w="1963931"/>
              </a:tblGrid>
              <a:tr h="861001">
                <a:tc>
                  <a:txBody>
                    <a:bodyPr/>
                    <a:lstStyle/>
                    <a:p>
                      <a:endParaRPr lang="es-CL" sz="1800" dirty="0">
                        <a:latin typeface="Calibri"/>
                      </a:endParaRPr>
                    </a:p>
                  </a:txBody>
                  <a:tcPr marL="68580" marR="68580" marT="0" marB="0">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a:lnSpc>
                          <a:spcPct val="115000"/>
                        </a:lnSpc>
                        <a:spcAft>
                          <a:spcPts val="0"/>
                        </a:spcAft>
                      </a:pPr>
                      <a:r>
                        <a:rPr lang="es-CL" sz="1800" b="1" dirty="0">
                          <a:solidFill>
                            <a:srgbClr val="FFFFFF"/>
                          </a:solidFill>
                          <a:latin typeface="Calibri"/>
                          <a:ea typeface="Times New Roman"/>
                          <a:cs typeface="Times New Roman"/>
                        </a:rPr>
                        <a:t>Millones de pesos</a:t>
                      </a:r>
                      <a:endParaRPr lang="es-CL" sz="1800" dirty="0">
                        <a:latin typeface="Calibri"/>
                        <a:ea typeface="Calibri"/>
                        <a:cs typeface="Times New Roman"/>
                      </a:endParaRPr>
                    </a:p>
                  </a:txBody>
                  <a:tcPr marL="68580" marR="68580" marT="0" marB="0" anchor="ctr">
                    <a:lnL>
                      <a:noFill/>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a:lnSpc>
                          <a:spcPct val="115000"/>
                        </a:lnSpc>
                        <a:spcAft>
                          <a:spcPts val="0"/>
                        </a:spcAft>
                      </a:pPr>
                      <a:r>
                        <a:rPr lang="es-CL" sz="1800" b="1" dirty="0">
                          <a:solidFill>
                            <a:srgbClr val="FFFFFF"/>
                          </a:solidFill>
                          <a:latin typeface="Calibri"/>
                          <a:ea typeface="Times New Roman"/>
                          <a:cs typeface="Times New Roman"/>
                        </a:rPr>
                        <a:t>% del </a:t>
                      </a:r>
                      <a:r>
                        <a:rPr lang="es-CL" sz="1800" b="1" dirty="0" smtClean="0">
                          <a:solidFill>
                            <a:srgbClr val="FFFFFF"/>
                          </a:solidFill>
                          <a:latin typeface="Calibri"/>
                          <a:ea typeface="Times New Roman"/>
                          <a:cs typeface="Times New Roman"/>
                        </a:rPr>
                        <a:t>PIB</a:t>
                      </a:r>
                      <a:r>
                        <a:rPr lang="es-CL" sz="1800" b="0" dirty="0" smtClean="0">
                          <a:solidFill>
                            <a:srgbClr val="FFFFFF"/>
                          </a:solidFill>
                          <a:latin typeface="Calibri"/>
                          <a:ea typeface="Times New Roman"/>
                          <a:cs typeface="Times New Roman"/>
                        </a:rPr>
                        <a:t>(p)</a:t>
                      </a:r>
                      <a:endParaRPr lang="es-CL" sz="1800" b="0" dirty="0">
                        <a:latin typeface="Calibri"/>
                        <a:ea typeface="Calibri"/>
                        <a:cs typeface="Times New Roman"/>
                      </a:endParaRPr>
                    </a:p>
                  </a:txBody>
                  <a:tcPr marL="68580" marR="68580" marT="0" marB="0" anchor="ctr">
                    <a:lnL>
                      <a:noFill/>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a:lnSpc>
                          <a:spcPct val="115000"/>
                        </a:lnSpc>
                        <a:spcAft>
                          <a:spcPts val="0"/>
                        </a:spcAft>
                      </a:pPr>
                      <a:r>
                        <a:rPr lang="es-CL" sz="1800" b="1" dirty="0">
                          <a:solidFill>
                            <a:srgbClr val="FFFFFF"/>
                          </a:solidFill>
                          <a:latin typeface="Calibri"/>
                          <a:ea typeface="Times New Roman"/>
                          <a:cs typeface="Times New Roman"/>
                        </a:rPr>
                        <a:t>% de </a:t>
                      </a:r>
                      <a:r>
                        <a:rPr lang="es-CL" sz="1800" b="1" dirty="0" err="1">
                          <a:solidFill>
                            <a:srgbClr val="FFFFFF"/>
                          </a:solidFill>
                          <a:latin typeface="Calibri"/>
                          <a:ea typeface="Times New Roman"/>
                          <a:cs typeface="Times New Roman"/>
                        </a:rPr>
                        <a:t>var</a:t>
                      </a:r>
                      <a:r>
                        <a:rPr lang="es-CL" sz="1800" b="1" dirty="0">
                          <a:solidFill>
                            <a:srgbClr val="FFFFFF"/>
                          </a:solidFill>
                          <a:latin typeface="Calibri"/>
                          <a:ea typeface="Times New Roman"/>
                          <a:cs typeface="Times New Roman"/>
                        </a:rPr>
                        <a:t>. real</a:t>
                      </a:r>
                      <a:endParaRPr lang="es-CL" sz="1800" dirty="0">
                        <a:latin typeface="Calibri"/>
                        <a:ea typeface="Calibri"/>
                        <a:cs typeface="Times New Roman"/>
                      </a:endParaRPr>
                    </a:p>
                  </a:txBody>
                  <a:tcPr marL="68580" marR="68580" marT="0" marB="0" anchor="ctr">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4F81BD"/>
                    </a:solidFill>
                  </a:tcPr>
                </a:tc>
              </a:tr>
              <a:tr h="717501">
                <a:tc>
                  <a:txBody>
                    <a:bodyPr/>
                    <a:lstStyle/>
                    <a:p>
                      <a:pPr>
                        <a:lnSpc>
                          <a:spcPct val="115000"/>
                        </a:lnSpc>
                        <a:spcAft>
                          <a:spcPts val="0"/>
                        </a:spcAft>
                      </a:pPr>
                      <a:r>
                        <a:rPr lang="es-CL" sz="1800" b="1" dirty="0" smtClean="0">
                          <a:solidFill>
                            <a:srgbClr val="000000"/>
                          </a:solidFill>
                          <a:latin typeface="Calibri"/>
                          <a:ea typeface="Times New Roman"/>
                          <a:cs typeface="Times New Roman"/>
                        </a:rPr>
                        <a:t>  Ingresos </a:t>
                      </a:r>
                      <a:endParaRPr lang="es-CL" sz="1800" dirty="0">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800" dirty="0" smtClean="0">
                          <a:solidFill>
                            <a:srgbClr val="000000"/>
                          </a:solidFill>
                          <a:latin typeface="Calibri"/>
                          <a:ea typeface="Times New Roman"/>
                          <a:cs typeface="Times New Roman"/>
                        </a:rPr>
                        <a:t>24.451.569</a:t>
                      </a:r>
                      <a:endParaRPr lang="es-CL" sz="1800" dirty="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s-CL" sz="1800" dirty="0" smtClean="0">
                          <a:solidFill>
                            <a:srgbClr val="000000"/>
                          </a:solidFill>
                          <a:latin typeface="Calibri"/>
                          <a:ea typeface="Times New Roman"/>
                          <a:cs typeface="Times New Roman"/>
                        </a:rPr>
                        <a:t>15,6</a:t>
                      </a:r>
                      <a:endParaRPr lang="es-CL" sz="1800" dirty="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s-CL" sz="1800" dirty="0" smtClean="0">
                          <a:solidFill>
                            <a:srgbClr val="000000"/>
                          </a:solidFill>
                          <a:latin typeface="Calibri"/>
                          <a:ea typeface="Times New Roman"/>
                          <a:cs typeface="Times New Roman"/>
                        </a:rPr>
                        <a:t>5,6</a:t>
                      </a:r>
                      <a:endParaRPr lang="es-CL" sz="1800" dirty="0">
                        <a:latin typeface="Calibri"/>
                        <a:ea typeface="Calibri"/>
                        <a:cs typeface="Times New Roman"/>
                      </a:endParaRPr>
                    </a:p>
                  </a:txBody>
                  <a:tcPr marL="68580" marR="68580" marT="0" marB="0" anchor="ctr">
                    <a:lnL>
                      <a:noFill/>
                    </a:lnL>
                    <a:lnR w="12700" cap="flat" cmpd="sng" algn="ctr">
                      <a:solidFill>
                        <a:srgbClr val="4F81BD"/>
                      </a:solidFill>
                      <a:prstDash val="solid"/>
                      <a:round/>
                      <a:headEnd type="none" w="med" len="med"/>
                      <a:tailEnd type="none" w="med" len="med"/>
                    </a:lnR>
                    <a:lnT>
                      <a:noFill/>
                    </a:lnT>
                    <a:lnB>
                      <a:noFill/>
                    </a:lnB>
                  </a:tcPr>
                </a:tc>
              </a:tr>
              <a:tr h="717501">
                <a:tc>
                  <a:txBody>
                    <a:bodyPr/>
                    <a:lstStyle/>
                    <a:p>
                      <a:pPr>
                        <a:lnSpc>
                          <a:spcPct val="115000"/>
                        </a:lnSpc>
                        <a:spcAft>
                          <a:spcPts val="0"/>
                        </a:spcAft>
                      </a:pPr>
                      <a:r>
                        <a:rPr lang="es-CL" sz="1800" b="1" dirty="0" smtClean="0">
                          <a:solidFill>
                            <a:srgbClr val="000000"/>
                          </a:solidFill>
                          <a:latin typeface="Calibri"/>
                          <a:ea typeface="Times New Roman"/>
                          <a:cs typeface="Times New Roman"/>
                        </a:rPr>
                        <a:t>  Gastos</a:t>
                      </a:r>
                      <a:endParaRPr lang="es-CL" sz="1800" dirty="0">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s-CL" sz="1800" dirty="0">
                          <a:solidFill>
                            <a:srgbClr val="000000"/>
                          </a:solidFill>
                          <a:latin typeface="Calibri"/>
                          <a:ea typeface="Times New Roman"/>
                          <a:cs typeface="Times New Roman"/>
                        </a:rPr>
                        <a:t>25.680.702</a:t>
                      </a:r>
                      <a:endParaRPr lang="es-CL" sz="1800" dirty="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s-CL" sz="1800">
                          <a:solidFill>
                            <a:srgbClr val="000000"/>
                          </a:solidFill>
                          <a:latin typeface="Calibri"/>
                          <a:ea typeface="Times New Roman"/>
                          <a:cs typeface="Times New Roman"/>
                        </a:rPr>
                        <a:t>16,4</a:t>
                      </a:r>
                      <a:endParaRPr lang="es-CL" sz="1800">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s-CL" sz="1800" dirty="0">
                          <a:solidFill>
                            <a:srgbClr val="000000"/>
                          </a:solidFill>
                          <a:latin typeface="Calibri"/>
                          <a:ea typeface="Times New Roman"/>
                          <a:cs typeface="Times New Roman"/>
                        </a:rPr>
                        <a:t>8,9</a:t>
                      </a:r>
                      <a:endParaRPr lang="es-CL" sz="1800" dirty="0">
                        <a:latin typeface="Calibri"/>
                        <a:ea typeface="Calibri"/>
                        <a:cs typeface="Times New Roman"/>
                      </a:endParaRPr>
                    </a:p>
                  </a:txBody>
                  <a:tcPr marL="68580" marR="68580" marT="0" marB="0" anchor="ctr">
                    <a:lnL>
                      <a:noFill/>
                    </a:lnL>
                    <a:lnR w="12700" cap="flat" cmpd="sng" algn="ctr">
                      <a:solidFill>
                        <a:srgbClr val="4F81BD"/>
                      </a:solidFill>
                      <a:prstDash val="solid"/>
                      <a:round/>
                      <a:headEnd type="none" w="med" len="med"/>
                      <a:tailEnd type="none" w="med" len="med"/>
                    </a:lnR>
                    <a:lnT>
                      <a:noFill/>
                    </a:lnT>
                    <a:lnB>
                      <a:noFill/>
                    </a:lnB>
                  </a:tcPr>
                </a:tc>
              </a:tr>
              <a:tr h="717501">
                <a:tc>
                  <a:txBody>
                    <a:bodyPr/>
                    <a:lstStyle/>
                    <a:p>
                      <a:pPr>
                        <a:lnSpc>
                          <a:spcPct val="115000"/>
                        </a:lnSpc>
                        <a:spcAft>
                          <a:spcPts val="0"/>
                        </a:spcAft>
                      </a:pPr>
                      <a:r>
                        <a:rPr lang="es-CL" sz="1800" b="1" dirty="0" smtClean="0">
                          <a:solidFill>
                            <a:srgbClr val="000000"/>
                          </a:solidFill>
                          <a:latin typeface="Calibri"/>
                          <a:ea typeface="Times New Roman"/>
                          <a:cs typeface="Times New Roman"/>
                        </a:rPr>
                        <a:t>  Balance</a:t>
                      </a:r>
                      <a:endParaRPr lang="es-CL" sz="1800" dirty="0">
                        <a:latin typeface="Calibri"/>
                        <a:ea typeface="Calibri"/>
                        <a:cs typeface="Times New Roman"/>
                      </a:endParaRPr>
                    </a:p>
                  </a:txBody>
                  <a:tcPr marL="68580" marR="68580" marT="0" marB="0" anchor="ctr">
                    <a:lnL w="12700" cap="flat" cmpd="sng" algn="ctr">
                      <a:solidFill>
                        <a:srgbClr val="4F81BD"/>
                      </a:solidFill>
                      <a:prstDash val="solid"/>
                      <a:round/>
                      <a:headEnd type="none" w="med" len="med"/>
                      <a:tailEnd type="none" w="med" len="med"/>
                    </a:lnL>
                    <a:lnR>
                      <a:noFill/>
                    </a:lnR>
                    <a:lnT>
                      <a:noFill/>
                    </a:lnT>
                    <a:lnB w="12700" cap="flat" cmpd="sng" algn="ctr">
                      <a:solidFill>
                        <a:srgbClr val="4F81BD"/>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L" sz="1800" dirty="0" smtClean="0">
                          <a:solidFill>
                            <a:srgbClr val="000000"/>
                          </a:solidFill>
                          <a:latin typeface="Calibri"/>
                          <a:ea typeface="Times New Roman"/>
                          <a:cs typeface="Times New Roman"/>
                        </a:rPr>
                        <a:t>-</a:t>
                      </a:r>
                      <a:r>
                        <a:rPr lang="es-CL" sz="1800" dirty="0">
                          <a:solidFill>
                            <a:srgbClr val="000000"/>
                          </a:solidFill>
                          <a:latin typeface="Calibri"/>
                          <a:ea typeface="Times New Roman"/>
                          <a:cs typeface="Times New Roman"/>
                        </a:rPr>
                        <a:t>1.229.133</a:t>
                      </a:r>
                      <a:endParaRPr lang="es-CL" sz="1800" dirty="0">
                        <a:latin typeface="Calibri"/>
                        <a:ea typeface="Calibri"/>
                        <a:cs typeface="Times New Roman"/>
                      </a:endParaRPr>
                    </a:p>
                  </a:txBody>
                  <a:tcPr marL="68580" marR="68580" marT="0" marB="0" anchor="ctr">
                    <a:lnL>
                      <a:noFill/>
                    </a:lnL>
                    <a:lnR>
                      <a:noFill/>
                    </a:lnR>
                    <a:lnT>
                      <a:noFill/>
                    </a:lnT>
                    <a:lnB w="12700" cap="flat" cmpd="sng" algn="ctr">
                      <a:solidFill>
                        <a:srgbClr val="4F81BD"/>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L" sz="1800" dirty="0" smtClean="0">
                          <a:solidFill>
                            <a:srgbClr val="000000"/>
                          </a:solidFill>
                          <a:latin typeface="Calibri"/>
                          <a:ea typeface="Times New Roman"/>
                          <a:cs typeface="Times New Roman"/>
                        </a:rPr>
                        <a:t>-</a:t>
                      </a:r>
                      <a:r>
                        <a:rPr lang="es-CL" sz="1800" dirty="0">
                          <a:solidFill>
                            <a:srgbClr val="000000"/>
                          </a:solidFill>
                          <a:latin typeface="Calibri"/>
                          <a:ea typeface="Times New Roman"/>
                          <a:cs typeface="Times New Roman"/>
                        </a:rPr>
                        <a:t>0,8</a:t>
                      </a:r>
                      <a:endParaRPr lang="es-CL" sz="1800" dirty="0">
                        <a:latin typeface="Calibri"/>
                        <a:ea typeface="Calibri"/>
                        <a:cs typeface="Times New Roman"/>
                      </a:endParaRPr>
                    </a:p>
                  </a:txBody>
                  <a:tcPr marL="68580" marR="68580" marT="0" marB="0" anchor="ctr">
                    <a:lnL>
                      <a:noFill/>
                    </a:lnL>
                    <a:lnR>
                      <a:noFill/>
                    </a:lnR>
                    <a:lnT>
                      <a:noFill/>
                    </a:lnT>
                    <a:lnB w="12700" cap="flat" cmpd="sng" algn="ctr">
                      <a:solidFill>
                        <a:srgbClr val="4F81BD"/>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es-CL" sz="1800" dirty="0" smtClean="0">
                          <a:solidFill>
                            <a:srgbClr val="000000"/>
                          </a:solidFill>
                          <a:latin typeface="Calibri"/>
                          <a:ea typeface="Times New Roman"/>
                          <a:cs typeface="Times New Roman"/>
                        </a:rPr>
                        <a:t>-</a:t>
                      </a:r>
                      <a:endParaRPr lang="es-CL" sz="1800" dirty="0">
                        <a:latin typeface="Calibri"/>
                        <a:ea typeface="Calibri"/>
                        <a:cs typeface="Times New Roman"/>
                      </a:endParaRPr>
                    </a:p>
                  </a:txBody>
                  <a:tcPr marL="68580" marR="68580" marT="0" marB="0" anchor="ctr">
                    <a:lnL>
                      <a:noFill/>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chemeClr val="accent1">
                        <a:lumMod val="20000"/>
                        <a:lumOff val="80000"/>
                      </a:schemeClr>
                    </a:solidFill>
                  </a:tcPr>
                </a:tc>
              </a:tr>
            </a:tbl>
          </a:graphicData>
        </a:graphic>
      </p:graphicFrame>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bwMode="auto">
          <a:xfrm>
            <a:off x="1763985" y="2130425"/>
            <a:ext cx="6624439" cy="1470025"/>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s-CL" sz="3200" b="1" dirty="0" smtClean="0">
                <a:solidFill>
                  <a:schemeClr val="accent1"/>
                </a:solidFill>
              </a:rPr>
              <a:t>Ejecución Gobierno Central</a:t>
            </a:r>
            <a:br>
              <a:rPr lang="es-CL" sz="3200" b="1" dirty="0" smtClean="0">
                <a:solidFill>
                  <a:schemeClr val="accent1"/>
                </a:solidFill>
              </a:rPr>
            </a:br>
            <a:r>
              <a:rPr lang="es-CL" sz="3200" b="1" dirty="0" smtClean="0">
                <a:solidFill>
                  <a:schemeClr val="accent1"/>
                </a:solidFill>
              </a:rPr>
              <a:t>Tercer Trimestre 2015</a:t>
            </a:r>
            <a:br>
              <a:rPr lang="es-CL" sz="3200" b="1" dirty="0" smtClean="0">
                <a:solidFill>
                  <a:schemeClr val="accent1"/>
                </a:solidFill>
              </a:rPr>
            </a:br>
            <a:r>
              <a:rPr lang="es-CL" sz="2800" b="1" dirty="0" smtClean="0">
                <a:solidFill>
                  <a:schemeClr val="accent1"/>
                </a:solidFill>
              </a:rPr>
              <a:t/>
            </a:r>
            <a:br>
              <a:rPr lang="es-CL" sz="2800" b="1" dirty="0" smtClean="0">
                <a:solidFill>
                  <a:schemeClr val="accent1"/>
                </a:solidFill>
              </a:rPr>
            </a:br>
            <a:r>
              <a:rPr lang="es-CL" sz="2800" b="1" dirty="0" smtClean="0">
                <a:solidFill>
                  <a:schemeClr val="accent1"/>
                </a:solidFill>
              </a:rPr>
              <a:t/>
            </a:r>
            <a:br>
              <a:rPr lang="es-CL" sz="2800" b="1" dirty="0" smtClean="0">
                <a:solidFill>
                  <a:schemeClr val="accent1"/>
                </a:solidFill>
              </a:rPr>
            </a:br>
            <a:r>
              <a:rPr lang="es-CL" sz="2800" b="1" dirty="0">
                <a:solidFill>
                  <a:schemeClr val="accent1"/>
                </a:solidFill>
              </a:rPr>
              <a:t/>
            </a:r>
            <a:br>
              <a:rPr lang="es-CL" sz="2800" b="1" dirty="0">
                <a:solidFill>
                  <a:schemeClr val="accent1"/>
                </a:solidFill>
              </a:rPr>
            </a:br>
            <a:r>
              <a:rPr lang="es-CL" sz="2800" b="1" dirty="0" smtClean="0">
                <a:solidFill>
                  <a:schemeClr val="accent1"/>
                </a:solidFill>
              </a:rPr>
              <a:t/>
            </a:r>
            <a:br>
              <a:rPr lang="es-CL" sz="2800" b="1" dirty="0" smtClean="0">
                <a:solidFill>
                  <a:schemeClr val="accent1"/>
                </a:solidFill>
              </a:rPr>
            </a:br>
            <a:endParaRPr lang="es-ES_tradnl" sz="3200" b="1" dirty="0" smtClean="0">
              <a:solidFill>
                <a:schemeClr val="accent1"/>
              </a:solidFill>
              <a:latin typeface="gobCL" charset="0"/>
              <a:sym typeface="Verdana Bold" charset="0"/>
            </a:endParaRPr>
          </a:p>
        </p:txBody>
      </p:sp>
      <p:sp>
        <p:nvSpPr>
          <p:cNvPr id="5" name="4 Subtítulo"/>
          <p:cNvSpPr>
            <a:spLocks noGrp="1"/>
          </p:cNvSpPr>
          <p:nvPr>
            <p:ph type="subTitle" idx="1"/>
          </p:nvPr>
        </p:nvSpPr>
        <p:spPr>
          <a:xfrm>
            <a:off x="1763985" y="3886200"/>
            <a:ext cx="6008415" cy="1752600"/>
          </a:xfrm>
        </p:spPr>
        <p:txBody>
          <a:bodyPr/>
          <a:lstStyle/>
          <a:p>
            <a:pPr algn="l"/>
            <a:r>
              <a:rPr lang="es-CL" sz="2400" b="1" dirty="0" smtClean="0">
                <a:solidFill>
                  <a:schemeClr val="accent1"/>
                </a:solidFill>
              </a:rPr>
              <a:t>Sergio Granados</a:t>
            </a:r>
            <a:br>
              <a:rPr lang="es-CL" sz="2400" b="1" dirty="0" smtClean="0">
                <a:solidFill>
                  <a:schemeClr val="accent1"/>
                </a:solidFill>
              </a:rPr>
            </a:br>
            <a:r>
              <a:rPr lang="es-CL" sz="2400" dirty="0" smtClean="0">
                <a:solidFill>
                  <a:schemeClr val="accent1"/>
                </a:solidFill>
              </a:rPr>
              <a:t>Director de Presupuestos</a:t>
            </a:r>
            <a:endParaRPr lang="es-ES" sz="2400" dirty="0"/>
          </a:p>
        </p:txBody>
      </p:sp>
      <p:sp>
        <p:nvSpPr>
          <p:cNvPr id="4" name="3 Rectángulo"/>
          <p:cNvSpPr>
            <a:spLocks noChangeArrowheads="1"/>
          </p:cNvSpPr>
          <p:nvPr/>
        </p:nvSpPr>
        <p:spPr bwMode="auto">
          <a:xfrm>
            <a:off x="1763985" y="5241394"/>
            <a:ext cx="6048375" cy="707886"/>
          </a:xfrm>
          <a:prstGeom prst="rect">
            <a:avLst/>
          </a:prstGeom>
          <a:noFill/>
          <a:ln w="9525">
            <a:noFill/>
            <a:miter lim="800000"/>
            <a:headEnd/>
            <a:tailEnd/>
          </a:ln>
        </p:spPr>
        <p:txBody>
          <a:bodyPr>
            <a:prstTxWarp prst="textNoShape">
              <a:avLst/>
            </a:prstTxWarp>
            <a:spAutoFit/>
          </a:bodyPr>
          <a:lstStyle/>
          <a:p>
            <a:endParaRPr lang="es-CL" sz="2000" dirty="0" smtClean="0">
              <a:solidFill>
                <a:schemeClr val="accent1"/>
              </a:solidFill>
            </a:endParaRPr>
          </a:p>
          <a:p>
            <a:r>
              <a:rPr lang="es-CL" sz="2000" dirty="0" smtClean="0">
                <a:solidFill>
                  <a:schemeClr val="accent1"/>
                </a:solidFill>
              </a:rPr>
              <a:t> 30 de Octubre 2015</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1844824"/>
            <a:ext cx="7489329" cy="2448272"/>
          </a:xfrm>
        </p:spPr>
        <p:txBody>
          <a:bodyPr/>
          <a:lstStyle/>
          <a:p>
            <a:r>
              <a:rPr lang="es-ES_tradnl" b="1" dirty="0" smtClean="0">
                <a:solidFill>
                  <a:schemeClr val="accent1"/>
                </a:solidFill>
              </a:rPr>
              <a:t>Ingresos del Gobierno Central</a:t>
            </a:r>
            <a:br>
              <a:rPr lang="es-ES_tradnl" b="1" dirty="0" smtClean="0">
                <a:solidFill>
                  <a:schemeClr val="accent1"/>
                </a:solidFill>
              </a:rPr>
            </a:br>
            <a:r>
              <a:rPr lang="es-ES_tradnl" b="1" dirty="0" smtClean="0">
                <a:solidFill>
                  <a:schemeClr val="accent1"/>
                </a:solidFill>
              </a:rPr>
              <a:t/>
            </a:r>
            <a:br>
              <a:rPr lang="es-ES_tradnl" b="1" dirty="0" smtClean="0">
                <a:solidFill>
                  <a:schemeClr val="accent1"/>
                </a:solidFill>
              </a:rPr>
            </a:br>
            <a:r>
              <a:rPr lang="es-ES_tradnl" b="1" dirty="0" smtClean="0">
                <a:solidFill>
                  <a:srgbClr val="FFFF00"/>
                </a:solidFill>
              </a:rPr>
              <a:t> </a:t>
            </a:r>
            <a:r>
              <a:rPr lang="es-ES_tradnl" b="1" dirty="0" smtClean="0">
                <a:solidFill>
                  <a:schemeClr val="accent1"/>
                </a:solidFill>
              </a:rPr>
              <a:t/>
            </a:r>
            <a:br>
              <a:rPr lang="es-ES_tradnl" b="1" dirty="0" smtClean="0">
                <a:solidFill>
                  <a:schemeClr val="accent1"/>
                </a:solidFill>
              </a:rPr>
            </a:br>
            <a:r>
              <a:rPr lang="es-ES_tradnl" b="1" dirty="0" smtClean="0">
                <a:solidFill>
                  <a:schemeClr val="accent1"/>
                </a:solidFill>
              </a:rPr>
              <a:t/>
            </a:r>
            <a:br>
              <a:rPr lang="es-ES_tradnl" b="1" dirty="0" smtClean="0">
                <a:solidFill>
                  <a:schemeClr val="accent1"/>
                </a:solidFill>
              </a:rPr>
            </a:br>
            <a:endParaRPr lang="es-ES"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3</a:t>
            </a:fld>
            <a:endParaRPr lang="en-US"/>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44624"/>
            <a:ext cx="8164513" cy="1143000"/>
          </a:xfrm>
        </p:spPr>
        <p:txBody>
          <a:bodyPr/>
          <a:lstStyle/>
          <a:p>
            <a:r>
              <a:rPr lang="es-CL" sz="2000" b="1" dirty="0" smtClean="0"/>
              <a:t>Ingresos del Gobierno Central Total </a:t>
            </a:r>
            <a:br>
              <a:rPr lang="es-CL" sz="2000" b="1" dirty="0" smtClean="0"/>
            </a:br>
            <a:r>
              <a:rPr lang="es-CL" sz="2000" b="1" dirty="0" smtClean="0"/>
              <a:t>Tercer trimestre 2015</a:t>
            </a:r>
            <a:br>
              <a:rPr lang="es-CL" sz="2000" b="1" dirty="0" smtClean="0"/>
            </a:br>
            <a:r>
              <a:rPr lang="es-CL" sz="1800" dirty="0" smtClean="0"/>
              <a:t>(millones de pesos y %) </a:t>
            </a:r>
            <a:endParaRPr lang="es-ES" sz="2000"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4</a:t>
            </a:fld>
            <a:endParaRPr lang="en-US"/>
          </a:p>
        </p:txBody>
      </p:sp>
      <p:sp>
        <p:nvSpPr>
          <p:cNvPr id="5" name="4 CuadroTexto"/>
          <p:cNvSpPr txBox="1"/>
          <p:nvPr/>
        </p:nvSpPr>
        <p:spPr>
          <a:xfrm>
            <a:off x="467543" y="5388024"/>
            <a:ext cx="8064895" cy="461665"/>
          </a:xfrm>
          <a:prstGeom prst="rect">
            <a:avLst/>
          </a:prstGeom>
          <a:noFill/>
        </p:spPr>
        <p:txBody>
          <a:bodyPr wrap="square" rtlCol="0">
            <a:spAutoFit/>
          </a:bodyPr>
          <a:lstStyle/>
          <a:p>
            <a:r>
              <a:rPr lang="es-CL" sz="1200" baseline="30000" dirty="0" smtClean="0">
                <a:latin typeface="+mn-lt"/>
              </a:rPr>
              <a:t>(1) </a:t>
            </a:r>
            <a:r>
              <a:rPr lang="es-CL" sz="1200" dirty="0" smtClean="0">
                <a:latin typeface="+mn-lt"/>
              </a:rPr>
              <a:t>Incluye donaciones, rentas de la propiedad, ingresos de operación, otros ingresos corrientes y venta de activos físicos.</a:t>
            </a:r>
          </a:p>
          <a:p>
            <a:r>
              <a:rPr lang="es-CL" sz="1200" dirty="0" smtClean="0">
                <a:latin typeface="+mn-lt"/>
              </a:rPr>
              <a:t>(p): PIB proyectado.</a:t>
            </a:r>
            <a:endParaRPr lang="es-CL" sz="1200" dirty="0">
              <a:latin typeface="+mn-lt"/>
            </a:endParaRPr>
          </a:p>
        </p:txBody>
      </p:sp>
      <p:graphicFrame>
        <p:nvGraphicFramePr>
          <p:cNvPr id="6" name="5 Tabla"/>
          <p:cNvGraphicFramePr>
            <a:graphicFrameLocks noGrp="1"/>
          </p:cNvGraphicFramePr>
          <p:nvPr/>
        </p:nvGraphicFramePr>
        <p:xfrm>
          <a:off x="467543" y="1628802"/>
          <a:ext cx="7632849" cy="3616397"/>
        </p:xfrm>
        <a:graphic>
          <a:graphicData uri="http://schemas.openxmlformats.org/drawingml/2006/table">
            <a:tbl>
              <a:tblPr/>
              <a:tblGrid>
                <a:gridCol w="3183541"/>
                <a:gridCol w="1247976"/>
                <a:gridCol w="985573"/>
                <a:gridCol w="985573"/>
                <a:gridCol w="1230186"/>
              </a:tblGrid>
              <a:tr h="784087">
                <a:tc>
                  <a:txBody>
                    <a:bodyPr/>
                    <a:lstStyle/>
                    <a:p>
                      <a:pPr>
                        <a:lnSpc>
                          <a:spcPct val="115000"/>
                        </a:lnSpc>
                      </a:pPr>
                      <a:endParaRPr lang="es-CL" sz="1600" dirty="0">
                        <a:latin typeface="Calibri"/>
                        <a:ea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600" b="1">
                          <a:solidFill>
                            <a:srgbClr val="FFFFFF"/>
                          </a:solidFill>
                          <a:latin typeface="Calibri"/>
                          <a:ea typeface="Times New Roman"/>
                          <a:cs typeface="Times New Roman"/>
                        </a:rPr>
                        <a:t>Millones </a:t>
                      </a:r>
                      <a:endParaRPr lang="es-CL" sz="1600">
                        <a:latin typeface="Calibri"/>
                        <a:ea typeface="Calibri"/>
                        <a:cs typeface="Times New Roman"/>
                      </a:endParaRPr>
                    </a:p>
                    <a:p>
                      <a:pPr algn="ctr">
                        <a:lnSpc>
                          <a:spcPct val="115000"/>
                        </a:lnSpc>
                        <a:spcAft>
                          <a:spcPts val="0"/>
                        </a:spcAft>
                      </a:pPr>
                      <a:r>
                        <a:rPr lang="es-CL" sz="1600" b="1">
                          <a:solidFill>
                            <a:srgbClr val="FFFFFF"/>
                          </a:solidFill>
                          <a:latin typeface="Calibri"/>
                          <a:ea typeface="Times New Roman"/>
                          <a:cs typeface="Times New Roman"/>
                        </a:rPr>
                        <a:t>de pesos</a:t>
                      </a:r>
                      <a:endParaRPr lang="es-CL" sz="160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600" b="1">
                          <a:solidFill>
                            <a:srgbClr val="FFFFFF"/>
                          </a:solidFill>
                          <a:latin typeface="Calibri"/>
                          <a:ea typeface="Times New Roman"/>
                          <a:cs typeface="Times New Roman"/>
                        </a:rPr>
                        <a:t>% del total</a:t>
                      </a:r>
                      <a:endParaRPr lang="es-CL" sz="160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600" b="1">
                          <a:solidFill>
                            <a:srgbClr val="FFFFFF"/>
                          </a:solidFill>
                          <a:latin typeface="Calibri"/>
                          <a:ea typeface="Times New Roman"/>
                          <a:cs typeface="Times New Roman"/>
                        </a:rPr>
                        <a:t>Var. real</a:t>
                      </a:r>
                      <a:endParaRPr lang="es-CL" sz="1600">
                        <a:latin typeface="Calibri"/>
                        <a:ea typeface="Calibri"/>
                        <a:cs typeface="Times New Roman"/>
                      </a:endParaRPr>
                    </a:p>
                    <a:p>
                      <a:pPr algn="ctr">
                        <a:lnSpc>
                          <a:spcPct val="115000"/>
                        </a:lnSpc>
                        <a:spcAft>
                          <a:spcPts val="0"/>
                        </a:spcAft>
                      </a:pPr>
                      <a:r>
                        <a:rPr lang="es-CL" sz="1600" b="1">
                          <a:solidFill>
                            <a:srgbClr val="FFFFFF"/>
                          </a:solidFill>
                          <a:latin typeface="Calibri"/>
                          <a:ea typeface="Times New Roman"/>
                          <a:cs typeface="Times New Roman"/>
                        </a:rPr>
                        <a:t>(%)</a:t>
                      </a:r>
                      <a:endParaRPr lang="es-CL" sz="160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600" b="1" dirty="0">
                          <a:solidFill>
                            <a:srgbClr val="FFFFFF"/>
                          </a:solidFill>
                          <a:latin typeface="Calibri"/>
                          <a:ea typeface="Times New Roman"/>
                          <a:cs typeface="Times New Roman"/>
                        </a:rPr>
                        <a:t>% del</a:t>
                      </a:r>
                      <a:endParaRPr lang="es-CL" sz="1600" dirty="0">
                        <a:latin typeface="Calibri"/>
                        <a:ea typeface="Calibri"/>
                        <a:cs typeface="Times New Roman"/>
                      </a:endParaRPr>
                    </a:p>
                    <a:p>
                      <a:pPr algn="ctr">
                        <a:lnSpc>
                          <a:spcPct val="115000"/>
                        </a:lnSpc>
                        <a:spcAft>
                          <a:spcPts val="0"/>
                        </a:spcAft>
                      </a:pPr>
                      <a:r>
                        <a:rPr lang="es-CL" sz="1600" b="1" dirty="0">
                          <a:solidFill>
                            <a:srgbClr val="FFFFFF"/>
                          </a:solidFill>
                          <a:latin typeface="Calibri"/>
                          <a:ea typeface="Times New Roman"/>
                          <a:cs typeface="Times New Roman"/>
                        </a:rPr>
                        <a:t>PIB </a:t>
                      </a:r>
                      <a:r>
                        <a:rPr lang="es-CL" sz="1600" b="0" dirty="0">
                          <a:solidFill>
                            <a:srgbClr val="FFFFFF"/>
                          </a:solidFill>
                          <a:latin typeface="Calibri"/>
                          <a:ea typeface="Times New Roman"/>
                          <a:cs typeface="Times New Roman"/>
                        </a:rPr>
                        <a:t>(p)</a:t>
                      </a:r>
                      <a:endParaRPr lang="es-CL" sz="1600" b="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r>
              <a:tr h="392043">
                <a:tc>
                  <a:txBody>
                    <a:bodyPr/>
                    <a:lstStyle/>
                    <a:p>
                      <a:pPr>
                        <a:lnSpc>
                          <a:spcPct val="115000"/>
                        </a:lnSpc>
                        <a:spcAft>
                          <a:spcPts val="0"/>
                        </a:spcAft>
                      </a:pPr>
                      <a:r>
                        <a:rPr lang="es-CL" sz="1600" dirty="0" smtClean="0">
                          <a:solidFill>
                            <a:srgbClr val="000000"/>
                          </a:solidFill>
                          <a:latin typeface="Calibri"/>
                          <a:ea typeface="Times New Roman"/>
                          <a:cs typeface="Times New Roman"/>
                        </a:rPr>
                        <a:t> Ingresos </a:t>
                      </a:r>
                      <a:r>
                        <a:rPr lang="es-CL" sz="1600" dirty="0">
                          <a:solidFill>
                            <a:srgbClr val="000000"/>
                          </a:solidFill>
                          <a:latin typeface="Calibri"/>
                          <a:ea typeface="Times New Roman"/>
                          <a:cs typeface="Times New Roman"/>
                        </a:rPr>
                        <a:t>tributarios netos</a:t>
                      </a:r>
                      <a:endParaRPr lang="es-CL" sz="16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a:noFill/>
                    </a:lnB>
                  </a:tcPr>
                </a:tc>
                <a:tc>
                  <a:txBody>
                    <a:bodyPr/>
                    <a:lstStyle/>
                    <a:p>
                      <a:pPr algn="r">
                        <a:lnSpc>
                          <a:spcPct val="115000"/>
                        </a:lnSpc>
                        <a:spcAft>
                          <a:spcPts val="0"/>
                        </a:spcAft>
                      </a:pPr>
                      <a:r>
                        <a:rPr lang="es-CL" sz="1600" dirty="0">
                          <a:solidFill>
                            <a:srgbClr val="000000"/>
                          </a:solidFill>
                          <a:latin typeface="Calibri"/>
                          <a:ea typeface="Times New Roman"/>
                          <a:cs typeface="Times New Roman"/>
                        </a:rPr>
                        <a:t>20.261.978</a:t>
                      </a:r>
                      <a:endParaRPr lang="es-CL" sz="1600" dirty="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600" dirty="0">
                          <a:solidFill>
                            <a:srgbClr val="000000"/>
                          </a:solidFill>
                          <a:latin typeface="Calibri"/>
                          <a:ea typeface="Times New Roman"/>
                          <a:cs typeface="Times New Roman"/>
                        </a:rPr>
                        <a:t>82,9%</a:t>
                      </a:r>
                      <a:endParaRPr lang="es-CL" sz="1600" dirty="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7,4%</a:t>
                      </a:r>
                      <a:endParaRPr lang="es-CL" sz="160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12,9%</a:t>
                      </a:r>
                      <a:endParaRPr lang="es-CL" sz="160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tcPr>
                </a:tc>
              </a:tr>
              <a:tr h="480052">
                <a:tc>
                  <a:txBody>
                    <a:bodyPr/>
                    <a:lstStyle/>
                    <a:p>
                      <a:pPr>
                        <a:lnSpc>
                          <a:spcPct val="115000"/>
                        </a:lnSpc>
                        <a:spcAft>
                          <a:spcPts val="0"/>
                        </a:spcAft>
                      </a:pPr>
                      <a:r>
                        <a:rPr lang="es-CL" sz="1400" i="1" dirty="0">
                          <a:solidFill>
                            <a:srgbClr val="000000"/>
                          </a:solidFill>
                          <a:latin typeface="+mn-lt"/>
                          <a:ea typeface="Times New Roman"/>
                          <a:cs typeface="Times New Roman"/>
                        </a:rPr>
                        <a:t>    Tributación minería privada</a:t>
                      </a:r>
                      <a:endParaRPr lang="es-CL" sz="1400" i="1" dirty="0">
                        <a:latin typeface="+mn-lt"/>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400" i="1" dirty="0">
                          <a:solidFill>
                            <a:srgbClr val="000000"/>
                          </a:solidFill>
                          <a:latin typeface="+mn-lt"/>
                          <a:ea typeface="Times New Roman"/>
                          <a:cs typeface="Times New Roman"/>
                        </a:rPr>
                        <a:t>1.095.694</a:t>
                      </a:r>
                      <a:endParaRPr lang="es-CL" sz="1400" i="1" dirty="0">
                        <a:latin typeface="+mn-lt"/>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400" i="1" dirty="0">
                          <a:solidFill>
                            <a:srgbClr val="000000"/>
                          </a:solidFill>
                          <a:latin typeface="+mn-lt"/>
                          <a:ea typeface="Times New Roman"/>
                          <a:cs typeface="Times New Roman"/>
                        </a:rPr>
                        <a:t>4,5%</a:t>
                      </a:r>
                      <a:endParaRPr lang="es-CL" sz="1400" i="1" dirty="0">
                        <a:latin typeface="+mn-lt"/>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400" i="1" dirty="0">
                          <a:solidFill>
                            <a:srgbClr val="000000"/>
                          </a:solidFill>
                          <a:latin typeface="+mn-lt"/>
                          <a:ea typeface="Times New Roman"/>
                          <a:cs typeface="Times New Roman"/>
                        </a:rPr>
                        <a:t>-6,4%</a:t>
                      </a:r>
                      <a:endParaRPr lang="es-CL" sz="1400" i="1" dirty="0">
                        <a:latin typeface="+mn-lt"/>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400" i="1" dirty="0">
                          <a:solidFill>
                            <a:srgbClr val="000000"/>
                          </a:solidFill>
                          <a:latin typeface="+mn-lt"/>
                          <a:ea typeface="Times New Roman"/>
                          <a:cs typeface="Times New Roman"/>
                        </a:rPr>
                        <a:t>0,7%</a:t>
                      </a:r>
                      <a:endParaRPr lang="es-CL" sz="1400" i="1" dirty="0">
                        <a:latin typeface="+mn-lt"/>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a:noFill/>
                    </a:lnB>
                  </a:tcPr>
                </a:tc>
              </a:tr>
              <a:tr h="392043">
                <a:tc>
                  <a:txBody>
                    <a:bodyPr/>
                    <a:lstStyle/>
                    <a:p>
                      <a:pPr>
                        <a:lnSpc>
                          <a:spcPct val="115000"/>
                        </a:lnSpc>
                        <a:spcAft>
                          <a:spcPts val="0"/>
                        </a:spcAft>
                      </a:pPr>
                      <a:r>
                        <a:rPr lang="es-CL" sz="1400" i="1" dirty="0">
                          <a:solidFill>
                            <a:srgbClr val="000000"/>
                          </a:solidFill>
                          <a:latin typeface="+mn-lt"/>
                          <a:ea typeface="Times New Roman"/>
                          <a:cs typeface="Times New Roman"/>
                        </a:rPr>
                        <a:t>    Tributación resto contribuyentes</a:t>
                      </a:r>
                      <a:endParaRPr lang="es-CL" sz="1400" i="1" dirty="0">
                        <a:latin typeface="+mn-lt"/>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400" i="1">
                          <a:solidFill>
                            <a:srgbClr val="000000"/>
                          </a:solidFill>
                          <a:latin typeface="+mn-lt"/>
                          <a:ea typeface="Times New Roman"/>
                          <a:cs typeface="Times New Roman"/>
                        </a:rPr>
                        <a:t>19.166.284</a:t>
                      </a:r>
                      <a:endParaRPr lang="es-CL" sz="1400" i="1">
                        <a:latin typeface="+mn-lt"/>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400" i="1">
                          <a:solidFill>
                            <a:srgbClr val="000000"/>
                          </a:solidFill>
                          <a:latin typeface="+mn-lt"/>
                          <a:ea typeface="Times New Roman"/>
                          <a:cs typeface="Times New Roman"/>
                        </a:rPr>
                        <a:t>78,4%</a:t>
                      </a:r>
                      <a:endParaRPr lang="es-CL" sz="1400" i="1">
                        <a:latin typeface="+mn-lt"/>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400" i="1" dirty="0">
                          <a:solidFill>
                            <a:srgbClr val="000000"/>
                          </a:solidFill>
                          <a:latin typeface="+mn-lt"/>
                          <a:ea typeface="Times New Roman"/>
                          <a:cs typeface="Times New Roman"/>
                        </a:rPr>
                        <a:t>8,3%</a:t>
                      </a:r>
                      <a:endParaRPr lang="es-CL" sz="1400" i="1" dirty="0">
                        <a:latin typeface="+mn-lt"/>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400" i="1" dirty="0">
                          <a:solidFill>
                            <a:srgbClr val="000000"/>
                          </a:solidFill>
                          <a:latin typeface="+mn-lt"/>
                          <a:ea typeface="Times New Roman"/>
                          <a:cs typeface="Times New Roman"/>
                        </a:rPr>
                        <a:t>12,2%</a:t>
                      </a:r>
                      <a:endParaRPr lang="es-CL" sz="1400" i="1" dirty="0">
                        <a:latin typeface="+mn-lt"/>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a:noFill/>
                    </a:lnB>
                  </a:tcPr>
                </a:tc>
              </a:tr>
              <a:tr h="392043">
                <a:tc>
                  <a:txBody>
                    <a:bodyPr/>
                    <a:lstStyle/>
                    <a:p>
                      <a:pPr>
                        <a:lnSpc>
                          <a:spcPct val="115000"/>
                        </a:lnSpc>
                        <a:spcAft>
                          <a:spcPts val="0"/>
                        </a:spcAft>
                      </a:pPr>
                      <a:r>
                        <a:rPr lang="es-CL" sz="1600" dirty="0" smtClean="0">
                          <a:solidFill>
                            <a:srgbClr val="000000"/>
                          </a:solidFill>
                          <a:latin typeface="Calibri"/>
                          <a:ea typeface="Times New Roman"/>
                          <a:cs typeface="Times New Roman"/>
                        </a:rPr>
                        <a:t> Cobre Bruto</a:t>
                      </a:r>
                      <a:endParaRPr lang="es-CL" sz="16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600" dirty="0">
                          <a:solidFill>
                            <a:srgbClr val="000000"/>
                          </a:solidFill>
                          <a:latin typeface="Calibri"/>
                          <a:ea typeface="Times New Roman"/>
                          <a:cs typeface="Times New Roman"/>
                        </a:rPr>
                        <a:t>551.186</a:t>
                      </a:r>
                      <a:endParaRPr lang="es-CL" sz="1600" dirty="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600" dirty="0">
                          <a:solidFill>
                            <a:srgbClr val="000000"/>
                          </a:solidFill>
                          <a:latin typeface="Calibri"/>
                          <a:ea typeface="Times New Roman"/>
                          <a:cs typeface="Times New Roman"/>
                        </a:rPr>
                        <a:t>2,3%</a:t>
                      </a:r>
                      <a:endParaRPr lang="es-CL" sz="1600" dirty="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600" dirty="0">
                          <a:solidFill>
                            <a:srgbClr val="000000"/>
                          </a:solidFill>
                          <a:latin typeface="Calibri"/>
                          <a:ea typeface="Times New Roman"/>
                          <a:cs typeface="Times New Roman"/>
                        </a:rPr>
                        <a:t>-33,1%</a:t>
                      </a:r>
                      <a:endParaRPr lang="es-CL" sz="1600" dirty="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600" dirty="0">
                          <a:solidFill>
                            <a:srgbClr val="000000"/>
                          </a:solidFill>
                          <a:latin typeface="Calibri"/>
                          <a:ea typeface="Times New Roman"/>
                          <a:cs typeface="Times New Roman"/>
                        </a:rPr>
                        <a:t>0,4%</a:t>
                      </a:r>
                      <a:endParaRPr lang="es-CL" sz="160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a:noFill/>
                    </a:lnB>
                  </a:tcPr>
                </a:tc>
              </a:tr>
              <a:tr h="392043">
                <a:tc>
                  <a:txBody>
                    <a:bodyPr/>
                    <a:lstStyle/>
                    <a:p>
                      <a:pPr>
                        <a:lnSpc>
                          <a:spcPct val="115000"/>
                        </a:lnSpc>
                        <a:spcAft>
                          <a:spcPts val="0"/>
                        </a:spcAft>
                      </a:pPr>
                      <a:r>
                        <a:rPr lang="es-CL" sz="1600" dirty="0" smtClean="0">
                          <a:solidFill>
                            <a:srgbClr val="000000"/>
                          </a:solidFill>
                          <a:latin typeface="Calibri"/>
                          <a:ea typeface="Times New Roman"/>
                          <a:cs typeface="Times New Roman"/>
                        </a:rPr>
                        <a:t> Imposiciones </a:t>
                      </a:r>
                      <a:r>
                        <a:rPr lang="es-CL" sz="1600" dirty="0">
                          <a:solidFill>
                            <a:srgbClr val="000000"/>
                          </a:solidFill>
                          <a:latin typeface="Calibri"/>
                          <a:ea typeface="Times New Roman"/>
                          <a:cs typeface="Times New Roman"/>
                        </a:rPr>
                        <a:t>previsionales</a:t>
                      </a:r>
                      <a:endParaRPr lang="es-CL" sz="16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600">
                          <a:solidFill>
                            <a:srgbClr val="000000"/>
                          </a:solidFill>
                          <a:latin typeface="Calibri"/>
                          <a:ea typeface="Times New Roman"/>
                          <a:cs typeface="Times New Roman"/>
                        </a:rPr>
                        <a:t>1.670.267</a:t>
                      </a:r>
                      <a:endParaRPr lang="es-CL" sz="160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6,8%</a:t>
                      </a:r>
                      <a:endParaRPr lang="es-CL" sz="160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600" dirty="0">
                          <a:solidFill>
                            <a:srgbClr val="000000"/>
                          </a:solidFill>
                          <a:latin typeface="Calibri"/>
                          <a:ea typeface="Times New Roman"/>
                          <a:cs typeface="Times New Roman"/>
                        </a:rPr>
                        <a:t>2,1%</a:t>
                      </a:r>
                      <a:endParaRPr lang="es-CL" sz="1600" dirty="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600" dirty="0">
                          <a:solidFill>
                            <a:srgbClr val="000000"/>
                          </a:solidFill>
                          <a:latin typeface="Calibri"/>
                          <a:ea typeface="Times New Roman"/>
                          <a:cs typeface="Times New Roman"/>
                        </a:rPr>
                        <a:t>1,1%</a:t>
                      </a:r>
                      <a:endParaRPr lang="es-CL" sz="160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a:noFill/>
                    </a:lnB>
                  </a:tcPr>
                </a:tc>
              </a:tr>
              <a:tr h="392043">
                <a:tc>
                  <a:txBody>
                    <a:bodyPr/>
                    <a:lstStyle/>
                    <a:p>
                      <a:pPr>
                        <a:lnSpc>
                          <a:spcPct val="115000"/>
                        </a:lnSpc>
                        <a:spcAft>
                          <a:spcPts val="0"/>
                        </a:spcAft>
                      </a:pPr>
                      <a:r>
                        <a:rPr lang="es-CL" sz="1600" dirty="0" smtClean="0">
                          <a:solidFill>
                            <a:srgbClr val="000000"/>
                          </a:solidFill>
                          <a:latin typeface="Calibri"/>
                          <a:ea typeface="Times New Roman"/>
                          <a:cs typeface="Times New Roman"/>
                        </a:rPr>
                        <a:t> Otros </a:t>
                      </a:r>
                      <a:r>
                        <a:rPr lang="es-CL" sz="1600" dirty="0">
                          <a:solidFill>
                            <a:srgbClr val="000000"/>
                          </a:solidFill>
                          <a:latin typeface="Calibri"/>
                          <a:ea typeface="Times New Roman"/>
                          <a:cs typeface="Times New Roman"/>
                        </a:rPr>
                        <a:t>ingresos </a:t>
                      </a:r>
                      <a:r>
                        <a:rPr lang="es-CL" sz="1600" baseline="30000" dirty="0">
                          <a:solidFill>
                            <a:srgbClr val="000000"/>
                          </a:solidFill>
                          <a:latin typeface="Calibri"/>
                          <a:ea typeface="Times New Roman"/>
                          <a:cs typeface="Times New Roman"/>
                        </a:rPr>
                        <a:t>(1)</a:t>
                      </a:r>
                      <a:endParaRPr lang="es-CL" sz="16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600">
                          <a:solidFill>
                            <a:srgbClr val="000000"/>
                          </a:solidFill>
                          <a:latin typeface="Calibri"/>
                          <a:ea typeface="Times New Roman"/>
                          <a:cs typeface="Times New Roman"/>
                        </a:rPr>
                        <a:t>1.968.138</a:t>
                      </a:r>
                      <a:endParaRPr lang="es-CL" sz="160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8,0%</a:t>
                      </a:r>
                      <a:endParaRPr lang="es-CL" sz="160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7,9%</a:t>
                      </a:r>
                      <a:endParaRPr lang="es-CL" sz="160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600" dirty="0">
                          <a:solidFill>
                            <a:srgbClr val="000000"/>
                          </a:solidFill>
                          <a:latin typeface="Calibri"/>
                          <a:ea typeface="Times New Roman"/>
                          <a:cs typeface="Times New Roman"/>
                        </a:rPr>
                        <a:t>1,3%</a:t>
                      </a:r>
                      <a:endParaRPr lang="es-CL" sz="160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a:noFill/>
                    </a:lnB>
                  </a:tcPr>
                </a:tc>
              </a:tr>
              <a:tr h="392043">
                <a:tc>
                  <a:txBody>
                    <a:bodyPr/>
                    <a:lstStyle/>
                    <a:p>
                      <a:pPr>
                        <a:lnSpc>
                          <a:spcPct val="115000"/>
                        </a:lnSpc>
                        <a:spcAft>
                          <a:spcPts val="0"/>
                        </a:spcAft>
                      </a:pPr>
                      <a:r>
                        <a:rPr lang="es-CL" sz="1600" b="1" dirty="0" smtClean="0">
                          <a:solidFill>
                            <a:srgbClr val="000000"/>
                          </a:solidFill>
                          <a:latin typeface="Calibri"/>
                          <a:ea typeface="Times New Roman"/>
                          <a:cs typeface="Times New Roman"/>
                        </a:rPr>
                        <a:t> TOTAL </a:t>
                      </a:r>
                      <a:r>
                        <a:rPr lang="es-CL" sz="1600" b="1" dirty="0">
                          <a:solidFill>
                            <a:srgbClr val="000000"/>
                          </a:solidFill>
                          <a:latin typeface="Calibri"/>
                          <a:ea typeface="Times New Roman"/>
                          <a:cs typeface="Times New Roman"/>
                        </a:rPr>
                        <a:t>INGRESOS</a:t>
                      </a:r>
                      <a:endParaRPr lang="es-CL" sz="16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w="12700" cap="flat" cmpd="sng" algn="ctr">
                      <a:solidFill>
                        <a:srgbClr val="4F81BD"/>
                      </a:solidFill>
                      <a:prstDash val="solid"/>
                      <a:round/>
                      <a:headEnd type="none" w="med" len="med"/>
                      <a:tailEnd type="none" w="med" len="med"/>
                    </a:lnB>
                    <a:solidFill>
                      <a:srgbClr val="DBE5F1"/>
                    </a:solidFill>
                  </a:tcPr>
                </a:tc>
                <a:tc>
                  <a:txBody>
                    <a:bodyPr/>
                    <a:lstStyle/>
                    <a:p>
                      <a:pPr algn="r">
                        <a:lnSpc>
                          <a:spcPct val="115000"/>
                        </a:lnSpc>
                        <a:spcAft>
                          <a:spcPts val="0"/>
                        </a:spcAft>
                      </a:pPr>
                      <a:r>
                        <a:rPr lang="es-CL" sz="1600" b="1">
                          <a:latin typeface="Calibri"/>
                          <a:ea typeface="Times New Roman"/>
                          <a:cs typeface="Times New Roman"/>
                        </a:rPr>
                        <a:t>24.451.569</a:t>
                      </a:r>
                      <a:endParaRPr lang="es-CL" sz="1600">
                        <a:latin typeface="Calibri"/>
                        <a:ea typeface="Calibri"/>
                        <a:cs typeface="Times New Roman"/>
                      </a:endParaRPr>
                    </a:p>
                  </a:txBody>
                  <a:tcPr marL="44450" marR="44450" marT="0" marB="0" anchor="ctr">
                    <a:lnL>
                      <a:noFill/>
                    </a:lnL>
                    <a:lnR>
                      <a:noFill/>
                    </a:lnR>
                    <a:lnT>
                      <a:noFill/>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es-CL" sz="1600" b="1">
                          <a:solidFill>
                            <a:srgbClr val="000000"/>
                          </a:solidFill>
                          <a:latin typeface="Calibri"/>
                          <a:ea typeface="Times New Roman"/>
                          <a:cs typeface="Times New Roman"/>
                        </a:rPr>
                        <a:t>100,0%</a:t>
                      </a:r>
                      <a:endParaRPr lang="es-CL" sz="1600">
                        <a:latin typeface="Calibri"/>
                        <a:ea typeface="Calibri"/>
                        <a:cs typeface="Times New Roman"/>
                      </a:endParaRPr>
                    </a:p>
                  </a:txBody>
                  <a:tcPr marL="44450" marR="44450" marT="0" marB="0" anchor="ctr">
                    <a:lnL>
                      <a:noFill/>
                    </a:lnL>
                    <a:lnR>
                      <a:noFill/>
                    </a:lnR>
                    <a:lnT>
                      <a:noFill/>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es-CL" sz="1600" b="1">
                          <a:solidFill>
                            <a:srgbClr val="000000"/>
                          </a:solidFill>
                          <a:latin typeface="Calibri"/>
                          <a:ea typeface="Times New Roman"/>
                          <a:cs typeface="Times New Roman"/>
                        </a:rPr>
                        <a:t>5,6%</a:t>
                      </a:r>
                      <a:endParaRPr lang="es-CL" sz="1600">
                        <a:latin typeface="Calibri"/>
                        <a:ea typeface="Calibri"/>
                        <a:cs typeface="Times New Roman"/>
                      </a:endParaRPr>
                    </a:p>
                  </a:txBody>
                  <a:tcPr marL="44450" marR="44450" marT="0" marB="0" anchor="ctr">
                    <a:lnL>
                      <a:noFill/>
                    </a:lnL>
                    <a:lnR>
                      <a:noFill/>
                    </a:lnR>
                    <a:lnT>
                      <a:noFill/>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es-CL" sz="1600" b="1" dirty="0">
                          <a:solidFill>
                            <a:srgbClr val="000000"/>
                          </a:solidFill>
                          <a:latin typeface="Calibri"/>
                          <a:ea typeface="Times New Roman"/>
                          <a:cs typeface="Times New Roman"/>
                        </a:rPr>
                        <a:t>15,6%</a:t>
                      </a:r>
                      <a:endParaRPr lang="es-CL" sz="160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DBE5F1"/>
                    </a:solidFill>
                  </a:tcPr>
                </a:tc>
              </a:tr>
            </a:tbl>
          </a:graphicData>
        </a:graphic>
      </p:graphicFrame>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2844" y="142852"/>
            <a:ext cx="8164513" cy="1143000"/>
          </a:xfrm>
          <a:noFill/>
        </p:spPr>
        <p:txBody>
          <a:bodyPr/>
          <a:lstStyle/>
          <a:p>
            <a:r>
              <a:rPr lang="es-CL" sz="2000" b="1" dirty="0" smtClean="0"/>
              <a:t>Precio del Cobre 2013-2015  </a:t>
            </a:r>
            <a:br>
              <a:rPr lang="es-CL" sz="2000" b="1" dirty="0" smtClean="0"/>
            </a:br>
            <a:r>
              <a:rPr lang="es-CL" sz="1800" dirty="0" smtClean="0"/>
              <a:t>(centavos de dólar)</a:t>
            </a:r>
            <a:endParaRPr lang="es-ES" sz="18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5</a:t>
            </a:fld>
            <a:endParaRPr lang="en-US"/>
          </a:p>
        </p:txBody>
      </p:sp>
      <p:graphicFrame>
        <p:nvGraphicFramePr>
          <p:cNvPr id="6" name="1 Gráfico"/>
          <p:cNvGraphicFramePr/>
          <p:nvPr/>
        </p:nvGraphicFramePr>
        <p:xfrm>
          <a:off x="327022" y="1285852"/>
          <a:ext cx="8174068" cy="471491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44624"/>
            <a:ext cx="8164513" cy="1143000"/>
          </a:xfrm>
        </p:spPr>
        <p:txBody>
          <a:bodyPr/>
          <a:lstStyle/>
          <a:p>
            <a:r>
              <a:rPr lang="es-CL" sz="2000" b="1" dirty="0" smtClean="0"/>
              <a:t>Ingresos Tributarios del Gobierno Central Total </a:t>
            </a:r>
            <a:br>
              <a:rPr lang="es-CL" sz="2000" b="1" dirty="0" smtClean="0"/>
            </a:br>
            <a:r>
              <a:rPr lang="es-CL" sz="2000" b="1" dirty="0" smtClean="0"/>
              <a:t>Tercer Trimestre 2015</a:t>
            </a:r>
            <a:br>
              <a:rPr lang="es-CL" sz="2000" b="1" dirty="0" smtClean="0"/>
            </a:br>
            <a:r>
              <a:rPr lang="es-CL" sz="1800" dirty="0" smtClean="0"/>
              <a:t>(millones de pesos y %) </a:t>
            </a:r>
            <a:endParaRPr lang="es-ES" sz="2000"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6</a:t>
            </a:fld>
            <a:endParaRPr lang="en-US"/>
          </a:p>
        </p:txBody>
      </p:sp>
      <p:sp>
        <p:nvSpPr>
          <p:cNvPr id="5" name="4 CuadroTexto"/>
          <p:cNvSpPr txBox="1"/>
          <p:nvPr/>
        </p:nvSpPr>
        <p:spPr>
          <a:xfrm>
            <a:off x="467543" y="5877272"/>
            <a:ext cx="8064895" cy="261610"/>
          </a:xfrm>
          <a:prstGeom prst="rect">
            <a:avLst/>
          </a:prstGeom>
          <a:noFill/>
        </p:spPr>
        <p:txBody>
          <a:bodyPr wrap="square" rtlCol="0">
            <a:spAutoFit/>
          </a:bodyPr>
          <a:lstStyle/>
          <a:p>
            <a:r>
              <a:rPr lang="es-CL" sz="1100" dirty="0" smtClean="0">
                <a:latin typeface="+mn-lt"/>
              </a:rPr>
              <a:t>(p): PIB proyectado.</a:t>
            </a:r>
            <a:endParaRPr lang="es-CL" sz="1100" dirty="0">
              <a:latin typeface="+mn-lt"/>
            </a:endParaRPr>
          </a:p>
        </p:txBody>
      </p:sp>
      <p:graphicFrame>
        <p:nvGraphicFramePr>
          <p:cNvPr id="7" name="6 Tabla"/>
          <p:cNvGraphicFramePr>
            <a:graphicFrameLocks noGrp="1"/>
          </p:cNvGraphicFramePr>
          <p:nvPr/>
        </p:nvGraphicFramePr>
        <p:xfrm>
          <a:off x="467543" y="1187618"/>
          <a:ext cx="7704857" cy="4689653"/>
        </p:xfrm>
        <a:graphic>
          <a:graphicData uri="http://schemas.openxmlformats.org/drawingml/2006/table">
            <a:tbl>
              <a:tblPr/>
              <a:tblGrid>
                <a:gridCol w="3602792"/>
                <a:gridCol w="1263597"/>
                <a:gridCol w="1009336"/>
                <a:gridCol w="958484"/>
                <a:gridCol w="870648"/>
              </a:tblGrid>
              <a:tr h="577691">
                <a:tc>
                  <a:txBody>
                    <a:bodyPr/>
                    <a:lstStyle/>
                    <a:p>
                      <a:pPr>
                        <a:lnSpc>
                          <a:spcPct val="115000"/>
                        </a:lnSpc>
                      </a:pPr>
                      <a:endParaRPr lang="es-CL" sz="1400" dirty="0">
                        <a:latin typeface="Calibri"/>
                        <a:ea typeface="Times New Roman"/>
                      </a:endParaRPr>
                    </a:p>
                  </a:txBody>
                  <a:tcPr marL="44450" marR="44450" marT="0" marB="0" anchor="b">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400" b="1">
                          <a:solidFill>
                            <a:srgbClr val="FFFFFF"/>
                          </a:solidFill>
                          <a:latin typeface="Calibri"/>
                          <a:ea typeface="Times New Roman"/>
                          <a:cs typeface="Times New Roman"/>
                        </a:rPr>
                        <a:t>Millones de pesos</a:t>
                      </a:r>
                      <a:endParaRPr lang="es-CL" sz="140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400" b="1">
                          <a:solidFill>
                            <a:srgbClr val="FFFFFF"/>
                          </a:solidFill>
                          <a:latin typeface="Calibri"/>
                          <a:ea typeface="Times New Roman"/>
                          <a:cs typeface="Times New Roman"/>
                        </a:rPr>
                        <a:t>% del total</a:t>
                      </a:r>
                      <a:endParaRPr lang="es-CL" sz="140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400" b="1">
                          <a:solidFill>
                            <a:srgbClr val="FFFFFF"/>
                          </a:solidFill>
                          <a:latin typeface="Calibri"/>
                          <a:ea typeface="Times New Roman"/>
                          <a:cs typeface="Times New Roman"/>
                        </a:rPr>
                        <a:t>Var. real</a:t>
                      </a:r>
                      <a:endParaRPr lang="es-CL" sz="1400">
                        <a:latin typeface="Calibri"/>
                        <a:ea typeface="Calibri"/>
                        <a:cs typeface="Times New Roman"/>
                      </a:endParaRPr>
                    </a:p>
                    <a:p>
                      <a:pPr algn="ctr">
                        <a:lnSpc>
                          <a:spcPct val="115000"/>
                        </a:lnSpc>
                        <a:spcAft>
                          <a:spcPts val="0"/>
                        </a:spcAft>
                      </a:pPr>
                      <a:r>
                        <a:rPr lang="es-CL" sz="1400" b="1">
                          <a:solidFill>
                            <a:srgbClr val="FFFFFF"/>
                          </a:solidFill>
                          <a:latin typeface="Calibri"/>
                          <a:ea typeface="Times New Roman"/>
                          <a:cs typeface="Times New Roman"/>
                        </a:rPr>
                        <a:t>anual (%)</a:t>
                      </a:r>
                      <a:endParaRPr lang="es-CL" sz="140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400" b="1" dirty="0">
                          <a:solidFill>
                            <a:srgbClr val="FFFFFF"/>
                          </a:solidFill>
                          <a:latin typeface="Calibri"/>
                          <a:ea typeface="Times New Roman"/>
                          <a:cs typeface="Times New Roman"/>
                        </a:rPr>
                        <a:t>% del PIB </a:t>
                      </a:r>
                      <a:r>
                        <a:rPr lang="es-CL" sz="1400" b="0" dirty="0">
                          <a:solidFill>
                            <a:srgbClr val="FFFFFF"/>
                          </a:solidFill>
                          <a:latin typeface="Calibri"/>
                          <a:ea typeface="Times New Roman"/>
                          <a:cs typeface="Times New Roman"/>
                        </a:rPr>
                        <a:t>(p)</a:t>
                      </a:r>
                      <a:endParaRPr lang="es-CL" sz="1400" b="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r>
              <a:tr h="342505">
                <a:tc>
                  <a:txBody>
                    <a:bodyPr/>
                    <a:lstStyle/>
                    <a:p>
                      <a:pPr>
                        <a:lnSpc>
                          <a:spcPct val="115000"/>
                        </a:lnSpc>
                        <a:spcAft>
                          <a:spcPts val="0"/>
                        </a:spcAft>
                      </a:pPr>
                      <a:r>
                        <a:rPr lang="es-CL" sz="1400">
                          <a:latin typeface="Calibri"/>
                          <a:ea typeface="Times New Roman"/>
                          <a:cs typeface="Times New Roman"/>
                        </a:rPr>
                        <a:t>Impuestos a la Renta</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a:noFill/>
                    </a:lnB>
                  </a:tcPr>
                </a:tc>
                <a:tc>
                  <a:txBody>
                    <a:bodyPr/>
                    <a:lstStyle/>
                    <a:p>
                      <a:pPr algn="r">
                        <a:lnSpc>
                          <a:spcPct val="115000"/>
                        </a:lnSpc>
                        <a:spcAft>
                          <a:spcPts val="0"/>
                        </a:spcAft>
                      </a:pPr>
                      <a:r>
                        <a:rPr lang="es-CL" sz="1400">
                          <a:solidFill>
                            <a:srgbClr val="000000"/>
                          </a:solidFill>
                          <a:latin typeface="Calibri"/>
                          <a:ea typeface="Times New Roman"/>
                          <a:cs typeface="Times New Roman"/>
                        </a:rPr>
                        <a:t>8.289.243</a:t>
                      </a:r>
                      <a:endParaRPr lang="es-CL" sz="1400">
                        <a:latin typeface="Calibri"/>
                        <a:ea typeface="Calibri"/>
                        <a:cs typeface="Times New Roman"/>
                      </a:endParaRPr>
                    </a:p>
                  </a:txBody>
                  <a:tcPr marL="44450" marR="44450" marT="0" marB="0" anchor="b">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40,9%</a:t>
                      </a:r>
                      <a:endParaRPr lang="es-CL" sz="1400">
                        <a:latin typeface="Calibri"/>
                        <a:ea typeface="Calibri"/>
                        <a:cs typeface="Times New Roman"/>
                      </a:endParaRPr>
                    </a:p>
                  </a:txBody>
                  <a:tcPr marL="44450" marR="44450" marT="0" marB="0" anchor="b">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15,6%</a:t>
                      </a:r>
                      <a:endParaRPr lang="es-CL" sz="1400">
                        <a:latin typeface="Calibri"/>
                        <a:ea typeface="Calibri"/>
                        <a:cs typeface="Times New Roman"/>
                      </a:endParaRPr>
                    </a:p>
                  </a:txBody>
                  <a:tcPr marL="44450" marR="44450" marT="0" marB="0" anchor="b">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5,3%</a:t>
                      </a:r>
                      <a:endParaRPr lang="es-CL" sz="1400">
                        <a:latin typeface="Calibri"/>
                        <a:ea typeface="Calibri"/>
                        <a:cs typeface="Times New Roman"/>
                      </a:endParaRPr>
                    </a:p>
                  </a:txBody>
                  <a:tcPr marL="44450" marR="44450" marT="0" marB="0" anchor="b">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tcPr>
                </a:tc>
              </a:tr>
              <a:tr h="342505">
                <a:tc>
                  <a:txBody>
                    <a:bodyPr/>
                    <a:lstStyle/>
                    <a:p>
                      <a:pPr>
                        <a:lnSpc>
                          <a:spcPct val="115000"/>
                        </a:lnSpc>
                        <a:spcAft>
                          <a:spcPts val="0"/>
                        </a:spcAft>
                      </a:pPr>
                      <a:r>
                        <a:rPr lang="es-CL" sz="1200" i="1" dirty="0">
                          <a:solidFill>
                            <a:srgbClr val="000000"/>
                          </a:solidFill>
                          <a:latin typeface="Calibri"/>
                          <a:ea typeface="Times New Roman"/>
                          <a:cs typeface="Times New Roman"/>
                        </a:rPr>
                        <a:t>    Tributación minería privada</a:t>
                      </a:r>
                      <a:endParaRPr lang="es-CL" sz="12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200" dirty="0">
                          <a:solidFill>
                            <a:srgbClr val="000000"/>
                          </a:solidFill>
                          <a:latin typeface="Calibri"/>
                          <a:ea typeface="Times New Roman"/>
                          <a:cs typeface="Times New Roman"/>
                        </a:rPr>
                        <a:t>1.095.694</a:t>
                      </a:r>
                      <a:endParaRPr lang="es-CL" sz="1200" dirty="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200" dirty="0">
                          <a:solidFill>
                            <a:srgbClr val="000000"/>
                          </a:solidFill>
                          <a:latin typeface="Calibri"/>
                          <a:ea typeface="Times New Roman"/>
                          <a:cs typeface="Times New Roman"/>
                        </a:rPr>
                        <a:t>5,4%</a:t>
                      </a:r>
                      <a:endParaRPr lang="es-CL" sz="1200" dirty="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200" dirty="0">
                          <a:solidFill>
                            <a:srgbClr val="000000"/>
                          </a:solidFill>
                          <a:latin typeface="Calibri"/>
                          <a:ea typeface="Times New Roman"/>
                          <a:cs typeface="Times New Roman"/>
                        </a:rPr>
                        <a:t>-6,4%</a:t>
                      </a:r>
                      <a:endParaRPr lang="es-CL" sz="1200" dirty="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200" dirty="0">
                          <a:solidFill>
                            <a:srgbClr val="000000"/>
                          </a:solidFill>
                          <a:latin typeface="Calibri"/>
                          <a:ea typeface="Times New Roman"/>
                          <a:cs typeface="Times New Roman"/>
                        </a:rPr>
                        <a:t>0,7%</a:t>
                      </a:r>
                      <a:endParaRPr lang="es-CL" sz="1200" dirty="0">
                        <a:latin typeface="Calibri"/>
                        <a:ea typeface="Calibri"/>
                        <a:cs typeface="Times New Roman"/>
                      </a:endParaRPr>
                    </a:p>
                  </a:txBody>
                  <a:tcPr marL="44450" marR="44450" marT="0" marB="0" anchor="b">
                    <a:lnL>
                      <a:noFill/>
                    </a:lnL>
                    <a:lnR w="12700" cap="flat" cmpd="sng" algn="ctr">
                      <a:solidFill>
                        <a:srgbClr val="4F81BD"/>
                      </a:solidFill>
                      <a:prstDash val="solid"/>
                      <a:round/>
                      <a:headEnd type="none" w="med" len="med"/>
                      <a:tailEnd type="none" w="med" len="med"/>
                    </a:lnR>
                    <a:lnT>
                      <a:noFill/>
                    </a:lnT>
                    <a:lnB>
                      <a:noFill/>
                    </a:lnB>
                  </a:tcPr>
                </a:tc>
              </a:tr>
              <a:tr h="342505">
                <a:tc>
                  <a:txBody>
                    <a:bodyPr/>
                    <a:lstStyle/>
                    <a:p>
                      <a:pPr>
                        <a:lnSpc>
                          <a:spcPct val="115000"/>
                        </a:lnSpc>
                        <a:spcAft>
                          <a:spcPts val="0"/>
                        </a:spcAft>
                      </a:pPr>
                      <a:r>
                        <a:rPr lang="es-CL" sz="1200" i="1">
                          <a:solidFill>
                            <a:srgbClr val="000000"/>
                          </a:solidFill>
                          <a:latin typeface="Calibri"/>
                          <a:ea typeface="Times New Roman"/>
                          <a:cs typeface="Times New Roman"/>
                        </a:rPr>
                        <a:t>    Tributación resto contribuyentes</a:t>
                      </a:r>
                      <a:endParaRPr lang="es-CL" sz="12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200">
                          <a:solidFill>
                            <a:srgbClr val="000000"/>
                          </a:solidFill>
                          <a:latin typeface="Calibri"/>
                          <a:ea typeface="Times New Roman"/>
                          <a:cs typeface="Times New Roman"/>
                        </a:rPr>
                        <a:t>7.193.550</a:t>
                      </a:r>
                      <a:endParaRPr lang="es-CL" sz="12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200">
                          <a:solidFill>
                            <a:srgbClr val="000000"/>
                          </a:solidFill>
                          <a:latin typeface="Calibri"/>
                          <a:ea typeface="Times New Roman"/>
                          <a:cs typeface="Times New Roman"/>
                        </a:rPr>
                        <a:t>35,5%</a:t>
                      </a:r>
                      <a:endParaRPr lang="es-CL" sz="12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200">
                          <a:solidFill>
                            <a:srgbClr val="000000"/>
                          </a:solidFill>
                          <a:latin typeface="Calibri"/>
                          <a:ea typeface="Times New Roman"/>
                          <a:cs typeface="Times New Roman"/>
                        </a:rPr>
                        <a:t>19,8%</a:t>
                      </a:r>
                      <a:endParaRPr lang="es-CL" sz="12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200" dirty="0">
                          <a:solidFill>
                            <a:srgbClr val="000000"/>
                          </a:solidFill>
                          <a:latin typeface="Calibri"/>
                          <a:ea typeface="Times New Roman"/>
                          <a:cs typeface="Times New Roman"/>
                        </a:rPr>
                        <a:t>4,6%</a:t>
                      </a:r>
                      <a:endParaRPr lang="es-CL" sz="1200" dirty="0">
                        <a:latin typeface="Calibri"/>
                        <a:ea typeface="Calibri"/>
                        <a:cs typeface="Times New Roman"/>
                      </a:endParaRPr>
                    </a:p>
                  </a:txBody>
                  <a:tcPr marL="44450" marR="44450" marT="0" marB="0" anchor="b">
                    <a:lnL>
                      <a:noFill/>
                    </a:lnL>
                    <a:lnR w="12700" cap="flat" cmpd="sng" algn="ctr">
                      <a:solidFill>
                        <a:srgbClr val="4F81BD"/>
                      </a:solidFill>
                      <a:prstDash val="solid"/>
                      <a:round/>
                      <a:headEnd type="none" w="med" len="med"/>
                      <a:tailEnd type="none" w="med" len="med"/>
                    </a:lnR>
                    <a:lnT>
                      <a:noFill/>
                    </a:lnT>
                    <a:lnB>
                      <a:noFill/>
                    </a:lnB>
                  </a:tcPr>
                </a:tc>
              </a:tr>
              <a:tr h="342505">
                <a:tc>
                  <a:txBody>
                    <a:bodyPr/>
                    <a:lstStyle/>
                    <a:p>
                      <a:pPr>
                        <a:lnSpc>
                          <a:spcPct val="115000"/>
                        </a:lnSpc>
                        <a:spcAft>
                          <a:spcPts val="0"/>
                        </a:spcAft>
                      </a:pPr>
                      <a:r>
                        <a:rPr lang="es-CL" sz="1400">
                          <a:latin typeface="Calibri"/>
                          <a:ea typeface="Times New Roman"/>
                          <a:cs typeface="Times New Roman"/>
                        </a:rPr>
                        <a:t>Impuesto al Valor Agregado</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400">
                          <a:solidFill>
                            <a:srgbClr val="000000"/>
                          </a:solidFill>
                          <a:latin typeface="Calibri"/>
                          <a:ea typeface="Times New Roman"/>
                          <a:cs typeface="Times New Roman"/>
                        </a:rPr>
                        <a:t>9.817.179</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48,5%</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4,9%</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6,3%</a:t>
                      </a:r>
                      <a:endParaRPr lang="es-CL" sz="1400">
                        <a:latin typeface="Calibri"/>
                        <a:ea typeface="Calibri"/>
                        <a:cs typeface="Times New Roman"/>
                      </a:endParaRPr>
                    </a:p>
                  </a:txBody>
                  <a:tcPr marL="44450" marR="44450" marT="0" marB="0" anchor="b">
                    <a:lnL>
                      <a:noFill/>
                    </a:lnL>
                    <a:lnR w="12700" cap="flat" cmpd="sng" algn="ctr">
                      <a:solidFill>
                        <a:srgbClr val="4F81BD"/>
                      </a:solidFill>
                      <a:prstDash val="solid"/>
                      <a:round/>
                      <a:headEnd type="none" w="med" len="med"/>
                      <a:tailEnd type="none" w="med" len="med"/>
                    </a:lnR>
                    <a:lnT>
                      <a:noFill/>
                    </a:lnT>
                    <a:lnB>
                      <a:noFill/>
                    </a:lnB>
                  </a:tcPr>
                </a:tc>
              </a:tr>
              <a:tr h="342505">
                <a:tc>
                  <a:txBody>
                    <a:bodyPr/>
                    <a:lstStyle/>
                    <a:p>
                      <a:pPr>
                        <a:lnSpc>
                          <a:spcPct val="115000"/>
                        </a:lnSpc>
                        <a:spcAft>
                          <a:spcPts val="0"/>
                        </a:spcAft>
                      </a:pPr>
                      <a:r>
                        <a:rPr lang="es-CL" sz="1400">
                          <a:latin typeface="Calibri"/>
                          <a:ea typeface="Times New Roman"/>
                          <a:cs typeface="Times New Roman"/>
                        </a:rPr>
                        <a:t>Impuestos a Productos Específicos</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400">
                          <a:solidFill>
                            <a:srgbClr val="000000"/>
                          </a:solidFill>
                          <a:latin typeface="Calibri"/>
                          <a:ea typeface="Times New Roman"/>
                          <a:cs typeface="Times New Roman"/>
                        </a:rPr>
                        <a:t>1.749.156</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8,6%</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1,6%</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1,1%</a:t>
                      </a:r>
                      <a:endParaRPr lang="es-CL" sz="1400">
                        <a:latin typeface="Calibri"/>
                        <a:ea typeface="Calibri"/>
                        <a:cs typeface="Times New Roman"/>
                      </a:endParaRPr>
                    </a:p>
                  </a:txBody>
                  <a:tcPr marL="44450" marR="44450" marT="0" marB="0" anchor="b">
                    <a:lnL>
                      <a:noFill/>
                    </a:lnL>
                    <a:lnR w="12700" cap="flat" cmpd="sng" algn="ctr">
                      <a:solidFill>
                        <a:srgbClr val="4F81BD"/>
                      </a:solidFill>
                      <a:prstDash val="solid"/>
                      <a:round/>
                      <a:headEnd type="none" w="med" len="med"/>
                      <a:tailEnd type="none" w="med" len="med"/>
                    </a:lnR>
                    <a:lnT>
                      <a:noFill/>
                    </a:lnT>
                    <a:lnB>
                      <a:noFill/>
                    </a:lnB>
                  </a:tcPr>
                </a:tc>
              </a:tr>
              <a:tr h="342505">
                <a:tc>
                  <a:txBody>
                    <a:bodyPr/>
                    <a:lstStyle/>
                    <a:p>
                      <a:pPr>
                        <a:lnSpc>
                          <a:spcPct val="115000"/>
                        </a:lnSpc>
                        <a:spcAft>
                          <a:spcPts val="0"/>
                        </a:spcAft>
                      </a:pPr>
                      <a:r>
                        <a:rPr lang="es-CL" sz="1400" i="1">
                          <a:solidFill>
                            <a:srgbClr val="000000"/>
                          </a:solidFill>
                          <a:latin typeface="Calibri"/>
                          <a:ea typeface="Times New Roman"/>
                          <a:cs typeface="Times New Roman"/>
                        </a:rPr>
                        <a:t>    Tabacos, Cigarros y Cigarrillos</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400">
                          <a:solidFill>
                            <a:srgbClr val="000000"/>
                          </a:solidFill>
                          <a:latin typeface="Calibri"/>
                          <a:ea typeface="Times New Roman"/>
                          <a:cs typeface="Times New Roman"/>
                        </a:rPr>
                        <a:t>778.406</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3,8%</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8,2%</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0,5%</a:t>
                      </a:r>
                      <a:endParaRPr lang="es-CL" sz="1400">
                        <a:latin typeface="Calibri"/>
                        <a:ea typeface="Calibri"/>
                        <a:cs typeface="Times New Roman"/>
                      </a:endParaRPr>
                    </a:p>
                  </a:txBody>
                  <a:tcPr marL="44450" marR="44450" marT="0" marB="0" anchor="b">
                    <a:lnL>
                      <a:noFill/>
                    </a:lnL>
                    <a:lnR w="12700" cap="flat" cmpd="sng" algn="ctr">
                      <a:solidFill>
                        <a:srgbClr val="4F81BD"/>
                      </a:solidFill>
                      <a:prstDash val="solid"/>
                      <a:round/>
                      <a:headEnd type="none" w="med" len="med"/>
                      <a:tailEnd type="none" w="med" len="med"/>
                    </a:lnR>
                    <a:lnT>
                      <a:noFill/>
                    </a:lnT>
                    <a:lnB>
                      <a:noFill/>
                    </a:lnB>
                  </a:tcPr>
                </a:tc>
              </a:tr>
              <a:tr h="342505">
                <a:tc>
                  <a:txBody>
                    <a:bodyPr/>
                    <a:lstStyle/>
                    <a:p>
                      <a:pPr>
                        <a:lnSpc>
                          <a:spcPct val="115000"/>
                        </a:lnSpc>
                        <a:spcAft>
                          <a:spcPts val="0"/>
                        </a:spcAft>
                      </a:pPr>
                      <a:r>
                        <a:rPr lang="es-CL" sz="1400" i="1">
                          <a:solidFill>
                            <a:srgbClr val="000000"/>
                          </a:solidFill>
                          <a:latin typeface="Calibri"/>
                          <a:ea typeface="Times New Roman"/>
                          <a:cs typeface="Times New Roman"/>
                        </a:rPr>
                        <a:t>    Combustibles</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400">
                          <a:solidFill>
                            <a:srgbClr val="000000"/>
                          </a:solidFill>
                          <a:latin typeface="Calibri"/>
                          <a:ea typeface="Times New Roman"/>
                          <a:cs typeface="Times New Roman"/>
                        </a:rPr>
                        <a:t>962.191</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4,7%</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-3,3%</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0,6%</a:t>
                      </a:r>
                      <a:endParaRPr lang="es-CL" sz="1400">
                        <a:latin typeface="Calibri"/>
                        <a:ea typeface="Calibri"/>
                        <a:cs typeface="Times New Roman"/>
                      </a:endParaRPr>
                    </a:p>
                  </a:txBody>
                  <a:tcPr marL="44450" marR="44450" marT="0" marB="0" anchor="b">
                    <a:lnL>
                      <a:noFill/>
                    </a:lnL>
                    <a:lnR w="12700" cap="flat" cmpd="sng" algn="ctr">
                      <a:solidFill>
                        <a:srgbClr val="4F81BD"/>
                      </a:solidFill>
                      <a:prstDash val="solid"/>
                      <a:round/>
                      <a:headEnd type="none" w="med" len="med"/>
                      <a:tailEnd type="none" w="med" len="med"/>
                    </a:lnR>
                    <a:lnT>
                      <a:noFill/>
                    </a:lnT>
                    <a:lnB>
                      <a:noFill/>
                    </a:lnB>
                  </a:tcPr>
                </a:tc>
              </a:tr>
              <a:tr h="342505">
                <a:tc>
                  <a:txBody>
                    <a:bodyPr/>
                    <a:lstStyle/>
                    <a:p>
                      <a:pPr>
                        <a:lnSpc>
                          <a:spcPct val="115000"/>
                        </a:lnSpc>
                        <a:spcAft>
                          <a:spcPts val="0"/>
                        </a:spcAft>
                      </a:pPr>
                      <a:r>
                        <a:rPr lang="es-CL" sz="1400" i="1">
                          <a:solidFill>
                            <a:srgbClr val="000000"/>
                          </a:solidFill>
                          <a:latin typeface="Calibri"/>
                          <a:ea typeface="Times New Roman"/>
                          <a:cs typeface="Times New Roman"/>
                        </a:rPr>
                        <a:t>    Derechos de Extracción Ley de Pesca</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400">
                          <a:solidFill>
                            <a:srgbClr val="000000"/>
                          </a:solidFill>
                          <a:latin typeface="Calibri"/>
                          <a:ea typeface="Times New Roman"/>
                          <a:cs typeface="Times New Roman"/>
                        </a:rPr>
                        <a:t>8.558</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0,0%</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39,1%</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0,0%</a:t>
                      </a:r>
                      <a:endParaRPr lang="es-CL" sz="1400">
                        <a:latin typeface="Calibri"/>
                        <a:ea typeface="Calibri"/>
                        <a:cs typeface="Times New Roman"/>
                      </a:endParaRPr>
                    </a:p>
                  </a:txBody>
                  <a:tcPr marL="44450" marR="44450" marT="0" marB="0" anchor="b">
                    <a:lnL>
                      <a:noFill/>
                    </a:lnL>
                    <a:lnR w="12700" cap="flat" cmpd="sng" algn="ctr">
                      <a:solidFill>
                        <a:srgbClr val="4F81BD"/>
                      </a:solidFill>
                      <a:prstDash val="solid"/>
                      <a:round/>
                      <a:headEnd type="none" w="med" len="med"/>
                      <a:tailEnd type="none" w="med" len="med"/>
                    </a:lnR>
                    <a:lnT>
                      <a:noFill/>
                    </a:lnT>
                    <a:lnB>
                      <a:noFill/>
                    </a:lnB>
                  </a:tcPr>
                </a:tc>
              </a:tr>
              <a:tr h="344407">
                <a:tc>
                  <a:txBody>
                    <a:bodyPr/>
                    <a:lstStyle/>
                    <a:p>
                      <a:pPr>
                        <a:lnSpc>
                          <a:spcPct val="115000"/>
                        </a:lnSpc>
                        <a:spcAft>
                          <a:spcPts val="0"/>
                        </a:spcAft>
                      </a:pPr>
                      <a:r>
                        <a:rPr lang="es-CL" sz="1400">
                          <a:latin typeface="Calibri"/>
                          <a:ea typeface="Times New Roman"/>
                          <a:cs typeface="Times New Roman"/>
                        </a:rPr>
                        <a:t>Impuestos a los Actos Jurídicos</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400">
                          <a:solidFill>
                            <a:srgbClr val="000000"/>
                          </a:solidFill>
                          <a:latin typeface="Calibri"/>
                          <a:ea typeface="Times New Roman"/>
                          <a:cs typeface="Times New Roman"/>
                        </a:rPr>
                        <a:t>189.927</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0,9%</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-4,3%</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0,1%</a:t>
                      </a:r>
                      <a:endParaRPr lang="es-CL" sz="1400">
                        <a:latin typeface="Calibri"/>
                        <a:ea typeface="Calibri"/>
                        <a:cs typeface="Times New Roman"/>
                      </a:endParaRPr>
                    </a:p>
                  </a:txBody>
                  <a:tcPr marL="44450" marR="44450" marT="0" marB="0" anchor="b">
                    <a:lnL>
                      <a:noFill/>
                    </a:lnL>
                    <a:lnR w="12700" cap="flat" cmpd="sng" algn="ctr">
                      <a:solidFill>
                        <a:srgbClr val="4F81BD"/>
                      </a:solidFill>
                      <a:prstDash val="solid"/>
                      <a:round/>
                      <a:headEnd type="none" w="med" len="med"/>
                      <a:tailEnd type="none" w="med" len="med"/>
                    </a:lnR>
                    <a:lnT>
                      <a:noFill/>
                    </a:lnT>
                    <a:lnB>
                      <a:noFill/>
                    </a:lnB>
                  </a:tcPr>
                </a:tc>
              </a:tr>
              <a:tr h="342505">
                <a:tc>
                  <a:txBody>
                    <a:bodyPr/>
                    <a:lstStyle/>
                    <a:p>
                      <a:pPr>
                        <a:lnSpc>
                          <a:spcPct val="115000"/>
                        </a:lnSpc>
                        <a:spcAft>
                          <a:spcPts val="0"/>
                        </a:spcAft>
                      </a:pPr>
                      <a:r>
                        <a:rPr lang="es-CL" sz="1400">
                          <a:latin typeface="Calibri"/>
                          <a:ea typeface="Times New Roman"/>
                          <a:cs typeface="Times New Roman"/>
                        </a:rPr>
                        <a:t>Impuestos al Comercio Exterior</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400">
                          <a:solidFill>
                            <a:srgbClr val="000000"/>
                          </a:solidFill>
                          <a:latin typeface="Calibri"/>
                          <a:ea typeface="Times New Roman"/>
                          <a:cs typeface="Times New Roman"/>
                        </a:rPr>
                        <a:t>244.793</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1,2%</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-7,8%</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0,2%</a:t>
                      </a:r>
                      <a:endParaRPr lang="es-CL" sz="1400">
                        <a:latin typeface="Calibri"/>
                        <a:ea typeface="Calibri"/>
                        <a:cs typeface="Times New Roman"/>
                      </a:endParaRPr>
                    </a:p>
                  </a:txBody>
                  <a:tcPr marL="44450" marR="44450" marT="0" marB="0" anchor="b">
                    <a:lnL>
                      <a:noFill/>
                    </a:lnL>
                    <a:lnR w="12700" cap="flat" cmpd="sng" algn="ctr">
                      <a:solidFill>
                        <a:srgbClr val="4F81BD"/>
                      </a:solidFill>
                      <a:prstDash val="solid"/>
                      <a:round/>
                      <a:headEnd type="none" w="med" len="med"/>
                      <a:tailEnd type="none" w="med" len="med"/>
                    </a:lnR>
                    <a:lnT>
                      <a:noFill/>
                    </a:lnT>
                    <a:lnB>
                      <a:noFill/>
                    </a:lnB>
                  </a:tcPr>
                </a:tc>
              </a:tr>
              <a:tr h="342505">
                <a:tc>
                  <a:txBody>
                    <a:bodyPr/>
                    <a:lstStyle/>
                    <a:p>
                      <a:pPr>
                        <a:lnSpc>
                          <a:spcPct val="115000"/>
                        </a:lnSpc>
                        <a:spcAft>
                          <a:spcPts val="0"/>
                        </a:spcAft>
                      </a:pPr>
                      <a:r>
                        <a:rPr lang="es-CL" sz="1400">
                          <a:latin typeface="Calibri"/>
                          <a:ea typeface="Times New Roman"/>
                          <a:cs typeface="Times New Roman"/>
                        </a:rPr>
                        <a:t>Otros</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400">
                          <a:solidFill>
                            <a:srgbClr val="000000"/>
                          </a:solidFill>
                          <a:latin typeface="Calibri"/>
                          <a:ea typeface="Times New Roman"/>
                          <a:cs typeface="Times New Roman"/>
                        </a:rPr>
                        <a:t>-28.321</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-0,1%</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-118,4%</a:t>
                      </a:r>
                      <a:endParaRPr lang="es-CL" sz="1400">
                        <a:latin typeface="Calibri"/>
                        <a:ea typeface="Calibri"/>
                        <a:cs typeface="Times New Roman"/>
                      </a:endParaRPr>
                    </a:p>
                  </a:txBody>
                  <a:tcPr marL="44450" marR="44450" marT="0" marB="0" anchor="b">
                    <a:lnL>
                      <a:noFill/>
                    </a:lnL>
                    <a:lnR>
                      <a:noFill/>
                    </a:lnR>
                    <a:lnT>
                      <a:noFill/>
                    </a:lnT>
                    <a:lnB>
                      <a:noFill/>
                    </a:lnB>
                  </a:tcPr>
                </a:tc>
                <a:tc>
                  <a:txBody>
                    <a:bodyPr/>
                    <a:lstStyle/>
                    <a:p>
                      <a:pPr algn="ctr">
                        <a:lnSpc>
                          <a:spcPct val="115000"/>
                        </a:lnSpc>
                        <a:spcAft>
                          <a:spcPts val="0"/>
                        </a:spcAft>
                      </a:pPr>
                      <a:r>
                        <a:rPr lang="es-CL" sz="1400">
                          <a:solidFill>
                            <a:srgbClr val="000000"/>
                          </a:solidFill>
                          <a:latin typeface="Calibri"/>
                          <a:ea typeface="Times New Roman"/>
                          <a:cs typeface="Times New Roman"/>
                        </a:rPr>
                        <a:t>0,0%</a:t>
                      </a:r>
                      <a:endParaRPr lang="es-CL" sz="1400">
                        <a:latin typeface="Calibri"/>
                        <a:ea typeface="Calibri"/>
                        <a:cs typeface="Times New Roman"/>
                      </a:endParaRPr>
                    </a:p>
                  </a:txBody>
                  <a:tcPr marL="44450" marR="44450" marT="0" marB="0" anchor="b">
                    <a:lnL>
                      <a:noFill/>
                    </a:lnL>
                    <a:lnR w="12700" cap="flat" cmpd="sng" algn="ctr">
                      <a:solidFill>
                        <a:srgbClr val="4F81BD"/>
                      </a:solidFill>
                      <a:prstDash val="solid"/>
                      <a:round/>
                      <a:headEnd type="none" w="med" len="med"/>
                      <a:tailEnd type="none" w="med" len="med"/>
                    </a:lnR>
                    <a:lnT>
                      <a:noFill/>
                    </a:lnT>
                    <a:lnB>
                      <a:noFill/>
                    </a:lnB>
                  </a:tcPr>
                </a:tc>
              </a:tr>
              <a:tr h="342505">
                <a:tc>
                  <a:txBody>
                    <a:bodyPr/>
                    <a:lstStyle/>
                    <a:p>
                      <a:pPr>
                        <a:lnSpc>
                          <a:spcPct val="115000"/>
                        </a:lnSpc>
                        <a:spcAft>
                          <a:spcPts val="0"/>
                        </a:spcAft>
                      </a:pPr>
                      <a:r>
                        <a:rPr lang="es-CL" sz="1400" b="1">
                          <a:latin typeface="Calibri"/>
                          <a:ea typeface="Times New Roman"/>
                          <a:cs typeface="Times New Roman"/>
                        </a:rPr>
                        <a:t>INGRESOS NETOS POR IMPUESTOS</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w="12700" cap="flat" cmpd="sng" algn="ctr">
                      <a:solidFill>
                        <a:srgbClr val="4F81BD"/>
                      </a:solidFill>
                      <a:prstDash val="solid"/>
                      <a:round/>
                      <a:headEnd type="none" w="med" len="med"/>
                      <a:tailEnd type="none" w="med" len="med"/>
                    </a:lnB>
                    <a:solidFill>
                      <a:srgbClr val="DBE5F1"/>
                    </a:solidFill>
                  </a:tcPr>
                </a:tc>
                <a:tc>
                  <a:txBody>
                    <a:bodyPr/>
                    <a:lstStyle/>
                    <a:p>
                      <a:pPr algn="r">
                        <a:lnSpc>
                          <a:spcPct val="115000"/>
                        </a:lnSpc>
                        <a:spcAft>
                          <a:spcPts val="0"/>
                        </a:spcAft>
                      </a:pPr>
                      <a:r>
                        <a:rPr lang="es-CL" sz="1400" b="1">
                          <a:solidFill>
                            <a:srgbClr val="000000"/>
                          </a:solidFill>
                          <a:latin typeface="Calibri"/>
                          <a:ea typeface="Times New Roman"/>
                          <a:cs typeface="Times New Roman"/>
                        </a:rPr>
                        <a:t>20.261.978</a:t>
                      </a:r>
                      <a:endParaRPr lang="es-CL" sz="1400">
                        <a:latin typeface="Calibri"/>
                        <a:ea typeface="Calibri"/>
                        <a:cs typeface="Times New Roman"/>
                      </a:endParaRPr>
                    </a:p>
                  </a:txBody>
                  <a:tcPr marL="44450" marR="44450" marT="0" marB="0" anchor="b">
                    <a:lnL>
                      <a:noFill/>
                    </a:lnL>
                    <a:lnR>
                      <a:noFill/>
                    </a:lnR>
                    <a:lnT>
                      <a:noFill/>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es-CL" sz="1400" b="1">
                          <a:solidFill>
                            <a:srgbClr val="000000"/>
                          </a:solidFill>
                          <a:latin typeface="Calibri"/>
                          <a:ea typeface="Times New Roman"/>
                          <a:cs typeface="Times New Roman"/>
                        </a:rPr>
                        <a:t>100,0%</a:t>
                      </a:r>
                      <a:endParaRPr lang="es-CL" sz="1400">
                        <a:latin typeface="Calibri"/>
                        <a:ea typeface="Calibri"/>
                        <a:cs typeface="Times New Roman"/>
                      </a:endParaRPr>
                    </a:p>
                  </a:txBody>
                  <a:tcPr marL="44450" marR="44450" marT="0" marB="0" anchor="b">
                    <a:lnL>
                      <a:noFill/>
                    </a:lnL>
                    <a:lnR>
                      <a:noFill/>
                    </a:lnR>
                    <a:lnT>
                      <a:noFill/>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es-CL" sz="1400" b="1">
                          <a:solidFill>
                            <a:srgbClr val="000000"/>
                          </a:solidFill>
                          <a:latin typeface="Calibri"/>
                          <a:ea typeface="Times New Roman"/>
                          <a:cs typeface="Times New Roman"/>
                        </a:rPr>
                        <a:t>7,4%</a:t>
                      </a:r>
                      <a:endParaRPr lang="es-CL" sz="1400">
                        <a:latin typeface="Calibri"/>
                        <a:ea typeface="Calibri"/>
                        <a:cs typeface="Times New Roman"/>
                      </a:endParaRPr>
                    </a:p>
                  </a:txBody>
                  <a:tcPr marL="44450" marR="44450" marT="0" marB="0" anchor="b">
                    <a:lnL>
                      <a:noFill/>
                    </a:lnL>
                    <a:lnR>
                      <a:noFill/>
                    </a:lnR>
                    <a:lnT>
                      <a:noFill/>
                    </a:lnT>
                    <a:lnB w="12700" cap="flat" cmpd="sng" algn="ctr">
                      <a:solidFill>
                        <a:srgbClr val="4F81BD"/>
                      </a:solidFill>
                      <a:prstDash val="solid"/>
                      <a:round/>
                      <a:headEnd type="none" w="med" len="med"/>
                      <a:tailEnd type="none" w="med" len="med"/>
                    </a:lnB>
                    <a:solidFill>
                      <a:srgbClr val="DBE5F1"/>
                    </a:solidFill>
                  </a:tcPr>
                </a:tc>
                <a:tc>
                  <a:txBody>
                    <a:bodyPr/>
                    <a:lstStyle/>
                    <a:p>
                      <a:pPr algn="ctr">
                        <a:lnSpc>
                          <a:spcPct val="115000"/>
                        </a:lnSpc>
                        <a:spcAft>
                          <a:spcPts val="0"/>
                        </a:spcAft>
                      </a:pPr>
                      <a:r>
                        <a:rPr lang="es-CL" sz="1400" b="1" dirty="0">
                          <a:solidFill>
                            <a:srgbClr val="000000"/>
                          </a:solidFill>
                          <a:latin typeface="Calibri"/>
                          <a:ea typeface="Times New Roman"/>
                          <a:cs typeface="Times New Roman"/>
                        </a:rPr>
                        <a:t>12,9%</a:t>
                      </a:r>
                      <a:endParaRPr lang="es-CL" sz="1400" dirty="0">
                        <a:latin typeface="Calibri"/>
                        <a:ea typeface="Calibri"/>
                        <a:cs typeface="Times New Roman"/>
                      </a:endParaRPr>
                    </a:p>
                  </a:txBody>
                  <a:tcPr marL="44450" marR="44450" marT="0" marB="0" anchor="b">
                    <a:lnL>
                      <a:noFill/>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DBE5F1"/>
                    </a:solidFill>
                  </a:tcPr>
                </a:tc>
              </a:tr>
            </a:tbl>
          </a:graphicData>
        </a:graphic>
      </p:graphicFrame>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44624"/>
            <a:ext cx="8164513" cy="1143000"/>
          </a:xfrm>
        </p:spPr>
        <p:txBody>
          <a:bodyPr/>
          <a:lstStyle/>
          <a:p>
            <a:r>
              <a:rPr lang="es-CL" sz="2000" b="1" dirty="0" smtClean="0"/>
              <a:t>Recaudación Impuesto al Valor Agregado </a:t>
            </a:r>
            <a:br>
              <a:rPr lang="es-CL" sz="2000" b="1" dirty="0" smtClean="0"/>
            </a:br>
            <a:r>
              <a:rPr lang="es-CL" sz="2000" b="1" dirty="0" smtClean="0"/>
              <a:t>Trimestral 2013-2015</a:t>
            </a:r>
            <a:br>
              <a:rPr lang="es-CL" sz="2000" b="1" dirty="0" smtClean="0"/>
            </a:br>
            <a:r>
              <a:rPr lang="es-CL" sz="1800" dirty="0" smtClean="0"/>
              <a:t>(millones de pesos 2015) </a:t>
            </a:r>
            <a:endParaRPr lang="es-ES" sz="2000"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7</a:t>
            </a:fld>
            <a:endParaRPr lang="en-US"/>
          </a:p>
        </p:txBody>
      </p:sp>
      <p:graphicFrame>
        <p:nvGraphicFramePr>
          <p:cNvPr id="5" name="2 Gráfico"/>
          <p:cNvGraphicFramePr/>
          <p:nvPr/>
        </p:nvGraphicFramePr>
        <p:xfrm>
          <a:off x="500032" y="1428736"/>
          <a:ext cx="7960399" cy="45925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1844824"/>
            <a:ext cx="7489329" cy="2448272"/>
          </a:xfrm>
        </p:spPr>
        <p:txBody>
          <a:bodyPr/>
          <a:lstStyle/>
          <a:p>
            <a:r>
              <a:rPr lang="es-ES_tradnl" b="1" dirty="0" smtClean="0">
                <a:solidFill>
                  <a:schemeClr val="accent1"/>
                </a:solidFill>
              </a:rPr>
              <a:t>Gastos del Gobierno Central</a:t>
            </a:r>
            <a:br>
              <a:rPr lang="es-ES_tradnl" b="1" dirty="0" smtClean="0">
                <a:solidFill>
                  <a:schemeClr val="accent1"/>
                </a:solidFill>
              </a:rPr>
            </a:br>
            <a:r>
              <a:rPr lang="es-ES_tradnl" b="1" dirty="0" smtClean="0">
                <a:solidFill>
                  <a:schemeClr val="accent1"/>
                </a:solidFill>
              </a:rPr>
              <a:t/>
            </a:r>
            <a:br>
              <a:rPr lang="es-ES_tradnl" b="1" dirty="0" smtClean="0">
                <a:solidFill>
                  <a:schemeClr val="accent1"/>
                </a:solidFill>
              </a:rPr>
            </a:br>
            <a:r>
              <a:rPr lang="es-ES_tradnl" b="1" dirty="0" smtClean="0">
                <a:solidFill>
                  <a:srgbClr val="FFFF00"/>
                </a:solidFill>
              </a:rPr>
              <a:t> </a:t>
            </a:r>
            <a:r>
              <a:rPr lang="es-ES_tradnl" b="1" dirty="0" smtClean="0">
                <a:solidFill>
                  <a:schemeClr val="accent1"/>
                </a:solidFill>
              </a:rPr>
              <a:t/>
            </a:r>
            <a:br>
              <a:rPr lang="es-ES_tradnl" b="1" dirty="0" smtClean="0">
                <a:solidFill>
                  <a:schemeClr val="accent1"/>
                </a:solidFill>
              </a:rPr>
            </a:br>
            <a:r>
              <a:rPr lang="es-ES_tradnl" b="1" dirty="0" smtClean="0">
                <a:solidFill>
                  <a:schemeClr val="accent1"/>
                </a:solidFill>
              </a:rPr>
              <a:t/>
            </a:r>
            <a:br>
              <a:rPr lang="es-ES_tradnl" b="1" dirty="0" smtClean="0">
                <a:solidFill>
                  <a:schemeClr val="accent1"/>
                </a:solidFill>
              </a:rPr>
            </a:br>
            <a:endParaRPr lang="es-ES"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8</a:t>
            </a:fld>
            <a:endParaRPr lang="en-US"/>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44624"/>
            <a:ext cx="8164513" cy="1143000"/>
          </a:xfrm>
        </p:spPr>
        <p:txBody>
          <a:bodyPr/>
          <a:lstStyle/>
          <a:p>
            <a:r>
              <a:rPr lang="es-CL" sz="2000" b="1" dirty="0" smtClean="0"/>
              <a:t>Gastos Gobierno Central </a:t>
            </a:r>
            <a:br>
              <a:rPr lang="es-CL" sz="2000" b="1" dirty="0" smtClean="0"/>
            </a:br>
            <a:r>
              <a:rPr lang="es-CL" sz="2000" b="1" dirty="0" smtClean="0"/>
              <a:t>Tercer Trimestre 2015</a:t>
            </a:r>
            <a:br>
              <a:rPr lang="es-CL" sz="2000" b="1" dirty="0" smtClean="0"/>
            </a:br>
            <a:r>
              <a:rPr lang="es-CL" sz="1800" dirty="0" smtClean="0"/>
              <a:t>(millones de pesos y %) </a:t>
            </a:r>
            <a:endParaRPr lang="es-ES" sz="2000"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9</a:t>
            </a:fld>
            <a:endParaRPr lang="en-US"/>
          </a:p>
        </p:txBody>
      </p:sp>
      <p:sp>
        <p:nvSpPr>
          <p:cNvPr id="5" name="4 CuadroTexto"/>
          <p:cNvSpPr txBox="1"/>
          <p:nvPr/>
        </p:nvSpPr>
        <p:spPr>
          <a:xfrm>
            <a:off x="467544" y="4786322"/>
            <a:ext cx="2160240" cy="307777"/>
          </a:xfrm>
          <a:prstGeom prst="rect">
            <a:avLst/>
          </a:prstGeom>
          <a:noFill/>
        </p:spPr>
        <p:txBody>
          <a:bodyPr wrap="square" rtlCol="0">
            <a:spAutoFit/>
          </a:bodyPr>
          <a:lstStyle/>
          <a:p>
            <a:r>
              <a:rPr lang="es-CL" sz="1400" dirty="0" smtClean="0">
                <a:latin typeface="+mn-lt"/>
              </a:rPr>
              <a:t>(p): PIB proyectado.</a:t>
            </a:r>
            <a:endParaRPr lang="es-CL" sz="1400" dirty="0">
              <a:latin typeface="+mn-lt"/>
            </a:endParaRPr>
          </a:p>
        </p:txBody>
      </p:sp>
      <p:graphicFrame>
        <p:nvGraphicFramePr>
          <p:cNvPr id="6" name="5 Tabla"/>
          <p:cNvGraphicFramePr>
            <a:graphicFrameLocks noGrp="1"/>
          </p:cNvGraphicFramePr>
          <p:nvPr/>
        </p:nvGraphicFramePr>
        <p:xfrm>
          <a:off x="467543" y="1700810"/>
          <a:ext cx="7849369" cy="3085510"/>
        </p:xfrm>
        <a:graphic>
          <a:graphicData uri="http://schemas.openxmlformats.org/drawingml/2006/table">
            <a:tbl>
              <a:tblPr/>
              <a:tblGrid>
                <a:gridCol w="4428337"/>
                <a:gridCol w="1140344"/>
                <a:gridCol w="1140344"/>
                <a:gridCol w="1140344"/>
              </a:tblGrid>
              <a:tr h="617102">
                <a:tc rowSpan="2">
                  <a:txBody>
                    <a:bodyPr/>
                    <a:lstStyle/>
                    <a:p>
                      <a:pPr>
                        <a:lnSpc>
                          <a:spcPct val="115000"/>
                        </a:lnSpc>
                        <a:spcAft>
                          <a:spcPts val="0"/>
                        </a:spcAft>
                      </a:pPr>
                      <a:r>
                        <a:rPr lang="es-CL" sz="1600" dirty="0">
                          <a:solidFill>
                            <a:srgbClr val="000000"/>
                          </a:solidFill>
                          <a:latin typeface="Calibri"/>
                          <a:ea typeface="Times New Roman"/>
                          <a:cs typeface="Times New Roman"/>
                        </a:rPr>
                        <a:t> </a:t>
                      </a:r>
                      <a:endParaRPr lang="es-CL" sz="1600" dirty="0">
                        <a:latin typeface="Calibri"/>
                        <a:ea typeface="Calibri"/>
                        <a:cs typeface="Times New Roman"/>
                      </a:endParaRPr>
                    </a:p>
                  </a:txBody>
                  <a:tcPr marL="44450" marR="44450" marT="0" marB="0" anchor="b">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600" b="1" dirty="0">
                          <a:solidFill>
                            <a:srgbClr val="FFFFFF"/>
                          </a:solidFill>
                          <a:latin typeface="Calibri"/>
                          <a:ea typeface="Times New Roman"/>
                          <a:cs typeface="Times New Roman"/>
                        </a:rPr>
                        <a:t>Millones </a:t>
                      </a:r>
                      <a:endParaRPr lang="es-CL" sz="1600" dirty="0">
                        <a:latin typeface="Calibri"/>
                        <a:ea typeface="Calibri"/>
                        <a:cs typeface="Times New Roman"/>
                      </a:endParaRPr>
                    </a:p>
                  </a:txBody>
                  <a:tcPr marL="44450" marR="44450" marT="0" marB="0" anchor="b">
                    <a:lnL>
                      <a:noFill/>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a:lnSpc>
                          <a:spcPct val="115000"/>
                        </a:lnSpc>
                        <a:spcAft>
                          <a:spcPts val="0"/>
                        </a:spcAft>
                      </a:pPr>
                      <a:r>
                        <a:rPr lang="es-CL" sz="1600" b="1">
                          <a:solidFill>
                            <a:srgbClr val="FFFFFF"/>
                          </a:solidFill>
                          <a:latin typeface="Calibri"/>
                          <a:ea typeface="Times New Roman"/>
                          <a:cs typeface="Times New Roman"/>
                        </a:rPr>
                        <a:t>Var. real</a:t>
                      </a:r>
                      <a:endParaRPr lang="es-CL" sz="1600">
                        <a:latin typeface="Calibri"/>
                        <a:ea typeface="Calibri"/>
                        <a:cs typeface="Times New Roman"/>
                      </a:endParaRPr>
                    </a:p>
                  </a:txBody>
                  <a:tcPr marL="44450" marR="44450" marT="0" marB="0" anchor="b">
                    <a:lnL>
                      <a:noFill/>
                    </a:lnL>
                    <a:lnR>
                      <a:noFill/>
                    </a:lnR>
                    <a:lnT w="12700" cap="flat" cmpd="sng" algn="ctr">
                      <a:solidFill>
                        <a:srgbClr val="4F81BD"/>
                      </a:solidFill>
                      <a:prstDash val="solid"/>
                      <a:round/>
                      <a:headEnd type="none" w="med" len="med"/>
                      <a:tailEnd type="none" w="med" len="med"/>
                    </a:lnT>
                    <a:lnB>
                      <a:noFill/>
                    </a:lnB>
                    <a:solidFill>
                      <a:srgbClr val="4F81BD"/>
                    </a:solidFill>
                  </a:tcPr>
                </a:tc>
                <a:tc rowSpan="2">
                  <a:txBody>
                    <a:bodyPr/>
                    <a:lstStyle/>
                    <a:p>
                      <a:pPr algn="ctr">
                        <a:lnSpc>
                          <a:spcPct val="115000"/>
                        </a:lnSpc>
                        <a:spcAft>
                          <a:spcPts val="0"/>
                        </a:spcAft>
                      </a:pPr>
                      <a:r>
                        <a:rPr lang="es-CL" sz="1600" b="1" dirty="0">
                          <a:solidFill>
                            <a:srgbClr val="FFFFFF"/>
                          </a:solidFill>
                          <a:latin typeface="Calibri"/>
                          <a:ea typeface="Times New Roman"/>
                          <a:cs typeface="Times New Roman"/>
                        </a:rPr>
                        <a:t>% del PIB</a:t>
                      </a:r>
                      <a:r>
                        <a:rPr lang="es-CL" sz="1600" b="0" dirty="0">
                          <a:solidFill>
                            <a:srgbClr val="FFFFFF"/>
                          </a:solidFill>
                          <a:latin typeface="Calibri"/>
                          <a:ea typeface="Times New Roman"/>
                          <a:cs typeface="Times New Roman"/>
                        </a:rPr>
                        <a:t>(p)</a:t>
                      </a:r>
                      <a:endParaRPr lang="es-CL" sz="1600" b="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r>
              <a:tr h="617102">
                <a:tc vMerge="1">
                  <a:txBody>
                    <a:bodyPr/>
                    <a:lstStyle/>
                    <a:p>
                      <a:endParaRPr lang="es-CL"/>
                    </a:p>
                  </a:txBody>
                  <a:tcPr/>
                </a:tc>
                <a:tc>
                  <a:txBody>
                    <a:bodyPr/>
                    <a:lstStyle/>
                    <a:p>
                      <a:pPr algn="ctr">
                        <a:lnSpc>
                          <a:spcPct val="115000"/>
                        </a:lnSpc>
                        <a:spcAft>
                          <a:spcPts val="0"/>
                        </a:spcAft>
                      </a:pPr>
                      <a:r>
                        <a:rPr lang="es-CL" sz="1600" b="1" dirty="0">
                          <a:solidFill>
                            <a:srgbClr val="FFFFFF"/>
                          </a:solidFill>
                          <a:latin typeface="Calibri"/>
                          <a:ea typeface="Times New Roman"/>
                          <a:cs typeface="Times New Roman"/>
                        </a:rPr>
                        <a:t>de pesos</a:t>
                      </a:r>
                      <a:endParaRPr lang="es-CL" sz="1600" dirty="0">
                        <a:latin typeface="Calibri"/>
                        <a:ea typeface="Calibri"/>
                        <a:cs typeface="Times New Roman"/>
                      </a:endParaRPr>
                    </a:p>
                  </a:txBody>
                  <a:tcPr marL="44450" marR="44450" marT="0" marB="0">
                    <a:lnL>
                      <a:noFill/>
                    </a:lnL>
                    <a:lnR>
                      <a:noFill/>
                    </a:lnR>
                    <a:lnT>
                      <a:noFill/>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es-CL" sz="1600" b="1" dirty="0">
                          <a:solidFill>
                            <a:srgbClr val="FFFFFF"/>
                          </a:solidFill>
                          <a:latin typeface="Calibri"/>
                          <a:ea typeface="Times New Roman"/>
                          <a:cs typeface="Times New Roman"/>
                        </a:rPr>
                        <a:t>anual (%)</a:t>
                      </a:r>
                      <a:endParaRPr lang="es-CL" sz="1600" dirty="0">
                        <a:latin typeface="Calibri"/>
                        <a:ea typeface="Calibri"/>
                        <a:cs typeface="Times New Roman"/>
                      </a:endParaRPr>
                    </a:p>
                  </a:txBody>
                  <a:tcPr marL="44450" marR="44450" marT="0" marB="0">
                    <a:lnL>
                      <a:noFill/>
                    </a:lnL>
                    <a:lnR>
                      <a:noFill/>
                    </a:lnR>
                    <a:lnT>
                      <a:noFill/>
                    </a:lnT>
                    <a:lnB w="12700" cap="flat" cmpd="sng" algn="ctr">
                      <a:solidFill>
                        <a:srgbClr val="4F81BD"/>
                      </a:solidFill>
                      <a:prstDash val="solid"/>
                      <a:round/>
                      <a:headEnd type="none" w="med" len="med"/>
                      <a:tailEnd type="none" w="med" len="med"/>
                    </a:lnB>
                    <a:solidFill>
                      <a:srgbClr val="4F81BD"/>
                    </a:solidFill>
                  </a:tcPr>
                </a:tc>
                <a:tc vMerge="1">
                  <a:txBody>
                    <a:bodyPr/>
                    <a:lstStyle/>
                    <a:p>
                      <a:endParaRPr lang="es-CL"/>
                    </a:p>
                  </a:txBody>
                  <a:tcPr/>
                </a:tc>
              </a:tr>
              <a:tr h="617102">
                <a:tc>
                  <a:txBody>
                    <a:bodyPr/>
                    <a:lstStyle/>
                    <a:p>
                      <a:pPr indent="419100">
                        <a:lnSpc>
                          <a:spcPct val="115000"/>
                        </a:lnSpc>
                        <a:spcAft>
                          <a:spcPts val="0"/>
                        </a:spcAft>
                      </a:pPr>
                      <a:r>
                        <a:rPr lang="es-CL" sz="1600" dirty="0">
                          <a:solidFill>
                            <a:srgbClr val="000000"/>
                          </a:solidFill>
                          <a:latin typeface="Calibri"/>
                          <a:ea typeface="Times New Roman"/>
                          <a:cs typeface="Times New Roman"/>
                        </a:rPr>
                        <a:t>Gastos Presupuestario</a:t>
                      </a:r>
                      <a:endParaRPr lang="es-CL" sz="16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a:noFill/>
                    </a:lnB>
                  </a:tcPr>
                </a:tc>
                <a:tc>
                  <a:txBody>
                    <a:bodyPr/>
                    <a:lstStyle/>
                    <a:p>
                      <a:pPr algn="r">
                        <a:lnSpc>
                          <a:spcPct val="115000"/>
                        </a:lnSpc>
                        <a:spcAft>
                          <a:spcPts val="0"/>
                        </a:spcAft>
                      </a:pPr>
                      <a:r>
                        <a:rPr lang="es-CL" sz="1600">
                          <a:solidFill>
                            <a:srgbClr val="000000"/>
                          </a:solidFill>
                          <a:latin typeface="Calibri"/>
                          <a:ea typeface="Times New Roman"/>
                          <a:cs typeface="Times New Roman"/>
                        </a:rPr>
                        <a:t>25.363.493</a:t>
                      </a:r>
                      <a:endParaRPr lang="es-CL" sz="160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8,9%</a:t>
                      </a:r>
                      <a:endParaRPr lang="es-CL" sz="1600">
                        <a:latin typeface="Calibri"/>
                        <a:ea typeface="Calibri"/>
                        <a:cs typeface="Times New Roman"/>
                      </a:endParaRPr>
                    </a:p>
                  </a:txBody>
                  <a:tcPr marL="44450" marR="44450" marT="0" marB="0" anchor="ctr">
                    <a:lnL>
                      <a:noFill/>
                    </a:lnL>
                    <a:lnR>
                      <a:noFill/>
                    </a:lnR>
                    <a:lnT w="12700" cap="flat" cmpd="sng" algn="ctr">
                      <a:solidFill>
                        <a:srgbClr val="4F81BD"/>
                      </a:solidFill>
                      <a:prstDash val="solid"/>
                      <a:round/>
                      <a:headEnd type="none" w="med" len="med"/>
                      <a:tailEnd type="none" w="med" len="med"/>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16,2%</a:t>
                      </a:r>
                      <a:endParaRPr lang="es-CL" sz="160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tcPr>
                </a:tc>
              </a:tr>
              <a:tr h="617102">
                <a:tc>
                  <a:txBody>
                    <a:bodyPr/>
                    <a:lstStyle/>
                    <a:p>
                      <a:pPr indent="419100">
                        <a:lnSpc>
                          <a:spcPct val="115000"/>
                        </a:lnSpc>
                        <a:spcAft>
                          <a:spcPts val="0"/>
                        </a:spcAft>
                      </a:pPr>
                      <a:r>
                        <a:rPr lang="es-CL" sz="1600" dirty="0">
                          <a:solidFill>
                            <a:srgbClr val="000000"/>
                          </a:solidFill>
                          <a:latin typeface="Calibri"/>
                          <a:ea typeface="Times New Roman"/>
                          <a:cs typeface="Times New Roman"/>
                        </a:rPr>
                        <a:t>Gastos Extrapresupuestario</a:t>
                      </a:r>
                      <a:endParaRPr lang="es-CL" sz="16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r">
                        <a:lnSpc>
                          <a:spcPct val="115000"/>
                        </a:lnSpc>
                        <a:spcAft>
                          <a:spcPts val="0"/>
                        </a:spcAft>
                      </a:pPr>
                      <a:r>
                        <a:rPr lang="es-CL" sz="1600" dirty="0">
                          <a:solidFill>
                            <a:srgbClr val="000000"/>
                          </a:solidFill>
                          <a:latin typeface="Calibri"/>
                          <a:ea typeface="Times New Roman"/>
                          <a:cs typeface="Times New Roman"/>
                        </a:rPr>
                        <a:t>317.209</a:t>
                      </a:r>
                      <a:endParaRPr lang="es-CL" sz="1600" dirty="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600" dirty="0">
                          <a:solidFill>
                            <a:srgbClr val="000000"/>
                          </a:solidFill>
                          <a:latin typeface="Calibri"/>
                          <a:ea typeface="Times New Roman"/>
                          <a:cs typeface="Times New Roman"/>
                        </a:rPr>
                        <a:t>13,1%</a:t>
                      </a:r>
                      <a:endParaRPr lang="es-CL" sz="1600" dirty="0">
                        <a:latin typeface="Calibri"/>
                        <a:ea typeface="Calibri"/>
                        <a:cs typeface="Times New Roman"/>
                      </a:endParaRPr>
                    </a:p>
                  </a:txBody>
                  <a:tcPr marL="44450" marR="44450" marT="0" marB="0" anchor="ctr">
                    <a:lnL>
                      <a:noFill/>
                    </a:lnL>
                    <a:lnR>
                      <a:noFill/>
                    </a:lnR>
                    <a:lnT>
                      <a:noFill/>
                    </a:lnT>
                    <a:lnB>
                      <a:noFill/>
                    </a:lnB>
                  </a:tcPr>
                </a:tc>
                <a:tc>
                  <a:txBody>
                    <a:bodyPr/>
                    <a:lstStyle/>
                    <a:p>
                      <a:pPr algn="ctr">
                        <a:lnSpc>
                          <a:spcPct val="115000"/>
                        </a:lnSpc>
                        <a:spcAft>
                          <a:spcPts val="0"/>
                        </a:spcAft>
                      </a:pPr>
                      <a:r>
                        <a:rPr lang="es-CL" sz="1600">
                          <a:solidFill>
                            <a:srgbClr val="000000"/>
                          </a:solidFill>
                          <a:latin typeface="Calibri"/>
                          <a:ea typeface="Times New Roman"/>
                          <a:cs typeface="Times New Roman"/>
                        </a:rPr>
                        <a:t>0,2%</a:t>
                      </a:r>
                      <a:endParaRPr lang="es-CL" sz="160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a:noFill/>
                    </a:lnB>
                  </a:tcPr>
                </a:tc>
              </a:tr>
              <a:tr h="617102">
                <a:tc>
                  <a:txBody>
                    <a:bodyPr/>
                    <a:lstStyle/>
                    <a:p>
                      <a:pPr indent="421005">
                        <a:lnSpc>
                          <a:spcPct val="115000"/>
                        </a:lnSpc>
                        <a:spcAft>
                          <a:spcPts val="0"/>
                        </a:spcAft>
                      </a:pPr>
                      <a:r>
                        <a:rPr lang="es-CL" sz="1600" b="1">
                          <a:solidFill>
                            <a:srgbClr val="000000"/>
                          </a:solidFill>
                          <a:latin typeface="Calibri"/>
                          <a:ea typeface="Times New Roman"/>
                          <a:cs typeface="Times New Roman"/>
                        </a:rPr>
                        <a:t>Gasto Total </a:t>
                      </a:r>
                      <a:endParaRPr lang="es-CL" sz="16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a:noFill/>
                    </a:lnR>
                    <a:lnT>
                      <a:noFill/>
                    </a:lnT>
                    <a:lnB w="12700" cap="flat" cmpd="sng" algn="ctr">
                      <a:solidFill>
                        <a:srgbClr val="4F81BD"/>
                      </a:solidFill>
                      <a:prstDash val="solid"/>
                      <a:round/>
                      <a:headEnd type="none" w="med" len="med"/>
                      <a:tailEnd type="none" w="med" len="med"/>
                    </a:lnB>
                    <a:solidFill>
                      <a:srgbClr val="C6D9F1"/>
                    </a:solidFill>
                  </a:tcPr>
                </a:tc>
                <a:tc>
                  <a:txBody>
                    <a:bodyPr/>
                    <a:lstStyle/>
                    <a:p>
                      <a:pPr algn="r">
                        <a:lnSpc>
                          <a:spcPct val="115000"/>
                        </a:lnSpc>
                        <a:spcAft>
                          <a:spcPts val="0"/>
                        </a:spcAft>
                      </a:pPr>
                      <a:r>
                        <a:rPr lang="es-CL" sz="1600" b="1">
                          <a:solidFill>
                            <a:srgbClr val="000000"/>
                          </a:solidFill>
                          <a:latin typeface="Calibri"/>
                          <a:ea typeface="Times New Roman"/>
                          <a:cs typeface="Times New Roman"/>
                        </a:rPr>
                        <a:t>25.680.702</a:t>
                      </a:r>
                      <a:endParaRPr lang="es-CL" sz="1600">
                        <a:latin typeface="Calibri"/>
                        <a:ea typeface="Calibri"/>
                        <a:cs typeface="Times New Roman"/>
                      </a:endParaRPr>
                    </a:p>
                  </a:txBody>
                  <a:tcPr marL="44450" marR="44450" marT="0" marB="0" anchor="ctr">
                    <a:lnL>
                      <a:noFill/>
                    </a:lnL>
                    <a:lnR>
                      <a:noFill/>
                    </a:lnR>
                    <a:lnT>
                      <a:noFill/>
                    </a:lnT>
                    <a:lnB w="12700" cap="flat" cmpd="sng" algn="ctr">
                      <a:solidFill>
                        <a:srgbClr val="4F81BD"/>
                      </a:solidFill>
                      <a:prstDash val="solid"/>
                      <a:round/>
                      <a:headEnd type="none" w="med" len="med"/>
                      <a:tailEnd type="none" w="med" len="med"/>
                    </a:lnB>
                    <a:solidFill>
                      <a:srgbClr val="C6D9F1"/>
                    </a:solidFill>
                  </a:tcPr>
                </a:tc>
                <a:tc>
                  <a:txBody>
                    <a:bodyPr/>
                    <a:lstStyle/>
                    <a:p>
                      <a:pPr algn="ctr">
                        <a:lnSpc>
                          <a:spcPct val="115000"/>
                        </a:lnSpc>
                        <a:spcAft>
                          <a:spcPts val="0"/>
                        </a:spcAft>
                      </a:pPr>
                      <a:r>
                        <a:rPr lang="es-CL" sz="1600" b="1" dirty="0">
                          <a:solidFill>
                            <a:srgbClr val="000000"/>
                          </a:solidFill>
                          <a:latin typeface="Calibri"/>
                          <a:ea typeface="Times New Roman"/>
                          <a:cs typeface="Times New Roman"/>
                        </a:rPr>
                        <a:t>8,9%</a:t>
                      </a:r>
                      <a:endParaRPr lang="es-CL" sz="1600" dirty="0">
                        <a:latin typeface="Calibri"/>
                        <a:ea typeface="Calibri"/>
                        <a:cs typeface="Times New Roman"/>
                      </a:endParaRPr>
                    </a:p>
                  </a:txBody>
                  <a:tcPr marL="44450" marR="44450" marT="0" marB="0" anchor="ctr">
                    <a:lnL>
                      <a:noFill/>
                    </a:lnL>
                    <a:lnR>
                      <a:noFill/>
                    </a:lnR>
                    <a:lnT>
                      <a:noFill/>
                    </a:lnT>
                    <a:lnB w="12700" cap="flat" cmpd="sng" algn="ctr">
                      <a:solidFill>
                        <a:srgbClr val="4F81BD"/>
                      </a:solidFill>
                      <a:prstDash val="solid"/>
                      <a:round/>
                      <a:headEnd type="none" w="med" len="med"/>
                      <a:tailEnd type="none" w="med" len="med"/>
                    </a:lnB>
                    <a:solidFill>
                      <a:srgbClr val="C6D9F1"/>
                    </a:solidFill>
                  </a:tcPr>
                </a:tc>
                <a:tc>
                  <a:txBody>
                    <a:bodyPr/>
                    <a:lstStyle/>
                    <a:p>
                      <a:pPr algn="ctr">
                        <a:lnSpc>
                          <a:spcPct val="115000"/>
                        </a:lnSpc>
                        <a:spcAft>
                          <a:spcPts val="0"/>
                        </a:spcAft>
                      </a:pPr>
                      <a:r>
                        <a:rPr lang="es-CL" sz="1600" b="1" dirty="0">
                          <a:solidFill>
                            <a:srgbClr val="000000"/>
                          </a:solidFill>
                          <a:latin typeface="Calibri"/>
                          <a:ea typeface="Times New Roman"/>
                          <a:cs typeface="Times New Roman"/>
                        </a:rPr>
                        <a:t>16,4%</a:t>
                      </a:r>
                      <a:endParaRPr lang="es-CL" sz="1600" dirty="0">
                        <a:latin typeface="Calibri"/>
                        <a:ea typeface="Calibri"/>
                        <a:cs typeface="Times New Roman"/>
                      </a:endParaRPr>
                    </a:p>
                  </a:txBody>
                  <a:tcPr marL="44450" marR="44450" marT="0" marB="0" anchor="ctr">
                    <a:lnL>
                      <a:noFill/>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C6D9F1"/>
                    </a:solidFill>
                  </a:tcPr>
                </a:tc>
              </a:tr>
            </a:tbl>
          </a:graphicData>
        </a:graphic>
      </p:graphicFrame>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25413</TotalTime>
  <Words>846</Words>
  <Application>Microsoft Office PowerPoint</Application>
  <PresentationFormat>Presentación en pantalla (4:3)</PresentationFormat>
  <Paragraphs>394</Paragraphs>
  <Slides>20</Slides>
  <Notes>1</Notes>
  <HiddenSlides>0</HiddenSlides>
  <MMClips>0</MMClips>
  <ScaleCrop>false</ScaleCrop>
  <HeadingPairs>
    <vt:vector size="4" baseType="variant">
      <vt:variant>
        <vt:lpstr>Tema</vt:lpstr>
      </vt:variant>
      <vt:variant>
        <vt:i4>2</vt:i4>
      </vt:variant>
      <vt:variant>
        <vt:lpstr>Títulos de diapositiva</vt:lpstr>
      </vt:variant>
      <vt:variant>
        <vt:i4>20</vt:i4>
      </vt:variant>
    </vt:vector>
  </HeadingPairs>
  <TitlesOfParts>
    <vt:vector size="22" baseType="lpstr">
      <vt:lpstr>1_Office Theme</vt:lpstr>
      <vt:lpstr>2_Office Theme</vt:lpstr>
      <vt:lpstr>Ejecución Gobierno Central Tercer Trimestre2015    Sergio Granados Director de Presupuestos</vt:lpstr>
      <vt:lpstr>Balance Gobierno Central Total Tercer Trimestre 2015 (millones de pesos, % del PIB y var. real en 12 meses) </vt:lpstr>
      <vt:lpstr>Ingresos del Gobierno Central     </vt:lpstr>
      <vt:lpstr>Ingresos del Gobierno Central Total  Tercer trimestre 2015 (millones de pesos y %) </vt:lpstr>
      <vt:lpstr>Precio del Cobre 2013-2015   (centavos de dólar)</vt:lpstr>
      <vt:lpstr>Ingresos Tributarios del Gobierno Central Total  Tercer Trimestre 2015 (millones de pesos y %) </vt:lpstr>
      <vt:lpstr>Recaudación Impuesto al Valor Agregado  Trimestral 2013-2015 (millones de pesos 2015) </vt:lpstr>
      <vt:lpstr>Gastos del Gobierno Central     </vt:lpstr>
      <vt:lpstr>Gastos Gobierno Central  Tercer Trimestre 2015 (millones de pesos y %) </vt:lpstr>
      <vt:lpstr>Gasto Gobierno Central Presupuestario  Acumulado al tercer trimestre 2011-2015 (Porcentaje de avance sobre Ley Aprobada)</vt:lpstr>
      <vt:lpstr>Gasto Gobierno Central Presupuestario  Ejecución mensual tercer trimestre 2011 - 2015 (Porcentaje de avance sobre Ley Aprobada) </vt:lpstr>
      <vt:lpstr>Gastos Gobierno Central Presupuestario Al tercer trimestre 2015 (millones de pesos y %) </vt:lpstr>
      <vt:lpstr>Gasto de Capital Gobierno Central Presupuestario Al tercer trimestre 2011-2015 (Variación % real anual) </vt:lpstr>
      <vt:lpstr>Gasto Corriente Al tercer trimestre 2015 5 Ministerios con mayor gasto aprobado(1) (millones de pesos y % de ejecución sobre Ley Aprobada)</vt:lpstr>
      <vt:lpstr>Gasto de Capital  Al tercer trimestre 2015 5 Ministerios con mayor gasto aprobado(1) (millones de pesos y % de ejecución sobre Ley Aprobada)</vt:lpstr>
      <vt:lpstr>Gasto ejecutado inversiones Gobiernos Regionales  Acumulada al Tercer Trimestre 2015 (millones de pesos y % de ejecución sobre Ley Vigente)</vt:lpstr>
      <vt:lpstr>Activos y Deuda del Gobierno Central     </vt:lpstr>
      <vt:lpstr>Activos financieros del Tesoro Público  Al Tercer Trimestre 2015 (millones de US$ y % del PIB) </vt:lpstr>
      <vt:lpstr>Deuda Bruta del Gobierno Central Al Tercer Trimestre 2015  (% del PIB)</vt:lpstr>
      <vt:lpstr>Ejecución Gobierno Central Tercer Trimestre 2015     </vt:lpstr>
    </vt:vector>
  </TitlesOfParts>
  <Company>Gabriel Badagnani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Executive Director</dc:creator>
  <cp:lastModifiedBy>jchm</cp:lastModifiedBy>
  <cp:revision>1433</cp:revision>
  <dcterms:created xsi:type="dcterms:W3CDTF">2013-04-27T21:34:01Z</dcterms:created>
  <dcterms:modified xsi:type="dcterms:W3CDTF">2015-10-30T14:37:15Z</dcterms:modified>
</cp:coreProperties>
</file>